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60" r:id="rId3"/>
    <p:sldId id="257" r:id="rId4"/>
    <p:sldId id="298" r:id="rId5"/>
    <p:sldId id="285" r:id="rId6"/>
    <p:sldId id="297" r:id="rId7"/>
    <p:sldId id="269" r:id="rId8"/>
    <p:sldId id="299" r:id="rId9"/>
    <p:sldId id="300" r:id="rId10"/>
    <p:sldId id="295" r:id="rId11"/>
    <p:sldId id="261" r:id="rId12"/>
    <p:sldId id="278" r:id="rId13"/>
    <p:sldId id="283" r:id="rId14"/>
    <p:sldId id="284" r:id="rId15"/>
    <p:sldId id="262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8"/>
    <a:srgbClr val="000096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7" autoAdjust="0"/>
    <p:restoredTop sz="94660"/>
  </p:normalViewPr>
  <p:slideViewPr>
    <p:cSldViewPr snapToGrid="0">
      <p:cViewPr varScale="1">
        <p:scale>
          <a:sx n="82" d="100"/>
          <a:sy n="82" d="100"/>
        </p:scale>
        <p:origin x="150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jpg>
</file>

<file path=ppt/media/image11.png>
</file>

<file path=ppt/media/image12.jpg>
</file>

<file path=ppt/media/image13.jpeg>
</file>

<file path=ppt/media/image14.jpg>
</file>

<file path=ppt/media/image2.jp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C8BA5D-3CF1-40E0-BCBB-A5CC6BD6E414}" type="datetimeFigureOut">
              <a:rPr lang="ko-KR" altLang="en-US" smtClean="0"/>
              <a:t>2018-05-14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8DD783-881C-4EB6-96D2-B8527B9226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9012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- </a:t>
            </a:r>
            <a:r>
              <a:rPr lang="ko-KR" altLang="en-US" sz="1200" dirty="0"/>
              <a:t>부정승차자 추적 시 출력되는 영상의 속도가 느림</a:t>
            </a:r>
            <a:endParaRPr lang="en-US" altLang="ko-KR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8DD783-881C-4EB6-96D2-B8527B92266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4535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C2265-17ED-487D-9F39-C0E9AFD0DC8E}" type="datetimeFigureOut">
              <a:rPr lang="ko-KR" altLang="en-US" smtClean="0"/>
              <a:t>2018-05-14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304F8-D21C-449F-86B1-FC0BAC6F8B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2037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C2265-17ED-487D-9F39-C0E9AFD0DC8E}" type="datetimeFigureOut">
              <a:rPr lang="ko-KR" altLang="en-US" smtClean="0"/>
              <a:t>2018-05-14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304F8-D21C-449F-86B1-FC0BAC6F8B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3726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C2265-17ED-487D-9F39-C0E9AFD0DC8E}" type="datetimeFigureOut">
              <a:rPr lang="ko-KR" altLang="en-US" smtClean="0"/>
              <a:t>2018-05-14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304F8-D21C-449F-86B1-FC0BAC6F8B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9921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C2265-17ED-487D-9F39-C0E9AFD0DC8E}" type="datetimeFigureOut">
              <a:rPr lang="ko-KR" altLang="en-US" smtClean="0"/>
              <a:t>2018-05-14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304F8-D21C-449F-86B1-FC0BAC6F8B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4225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C2265-17ED-487D-9F39-C0E9AFD0DC8E}" type="datetimeFigureOut">
              <a:rPr lang="ko-KR" altLang="en-US" smtClean="0"/>
              <a:t>2018-05-14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304F8-D21C-449F-86B1-FC0BAC6F8B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711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C2265-17ED-487D-9F39-C0E9AFD0DC8E}" type="datetimeFigureOut">
              <a:rPr lang="ko-KR" altLang="en-US" smtClean="0"/>
              <a:t>2018-05-14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304F8-D21C-449F-86B1-FC0BAC6F8B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428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C2265-17ED-487D-9F39-C0E9AFD0DC8E}" type="datetimeFigureOut">
              <a:rPr lang="ko-KR" altLang="en-US" smtClean="0"/>
              <a:t>2018-05-14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304F8-D21C-449F-86B1-FC0BAC6F8B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12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C2265-17ED-487D-9F39-C0E9AFD0DC8E}" type="datetimeFigureOut">
              <a:rPr lang="ko-KR" altLang="en-US" smtClean="0"/>
              <a:t>2018-05-14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304F8-D21C-449F-86B1-FC0BAC6F8B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2599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C2265-17ED-487D-9F39-C0E9AFD0DC8E}" type="datetimeFigureOut">
              <a:rPr lang="ko-KR" altLang="en-US" smtClean="0"/>
              <a:t>2018-05-14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304F8-D21C-449F-86B1-FC0BAC6F8B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1876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C2265-17ED-487D-9F39-C0E9AFD0DC8E}" type="datetimeFigureOut">
              <a:rPr lang="ko-KR" altLang="en-US" smtClean="0"/>
              <a:t>2018-05-14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304F8-D21C-449F-86B1-FC0BAC6F8B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5092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C2265-17ED-487D-9F39-C0E9AFD0DC8E}" type="datetimeFigureOut">
              <a:rPr lang="ko-KR" altLang="en-US" smtClean="0"/>
              <a:t>2018-05-14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304F8-D21C-449F-86B1-FC0BAC6F8B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368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EC2265-17ED-487D-9F39-C0E9AFD0DC8E}" type="datetimeFigureOut">
              <a:rPr lang="ko-KR" altLang="en-US" smtClean="0"/>
              <a:t>2018-05-14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304F8-D21C-449F-86B1-FC0BAC6F8B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2100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9AE89C9-4161-4504-8961-CBD846E9F8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-1"/>
            <a:ext cx="9145593" cy="6857999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A1F4741-03AD-4105-9C45-6F8905B00499}"/>
              </a:ext>
            </a:extLst>
          </p:cNvPr>
          <p:cNvSpPr/>
          <p:nvPr/>
        </p:nvSpPr>
        <p:spPr>
          <a:xfrm>
            <a:off x="-1" y="0"/>
            <a:ext cx="9144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BAE7F3-6727-4104-85A3-1AB0C393BD07}"/>
              </a:ext>
            </a:extLst>
          </p:cNvPr>
          <p:cNvSpPr txBox="1"/>
          <p:nvPr/>
        </p:nvSpPr>
        <p:spPr>
          <a:xfrm>
            <a:off x="448637" y="4046908"/>
            <a:ext cx="27641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종합설계프로젝트</a:t>
            </a:r>
            <a:endParaRPr lang="en-US" altLang="ko-KR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r>
              <a:rPr lang="ko-KR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차 진행 발표</a:t>
            </a:r>
            <a:endParaRPr lang="en-US" altLang="ko-KR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altLang="ko-K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1294059 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박찬모</a:t>
            </a:r>
            <a:endParaRPr lang="en-US" altLang="ko-K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1294027 </a:t>
            </a:r>
            <a:r>
              <a:rPr lang="ko-KR" alt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이동연</a:t>
            </a:r>
            <a:endParaRPr lang="en-US" altLang="ko-K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1594049 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김지은</a:t>
            </a:r>
          </a:p>
        </p:txBody>
      </p:sp>
    </p:spTree>
    <p:extLst>
      <p:ext uri="{BB962C8B-B14F-4D97-AF65-F5344CB8AC3E}">
        <p14:creationId xmlns:p14="http://schemas.microsoft.com/office/powerpoint/2010/main" val="1488079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제목 1">
            <a:extLst>
              <a:ext uri="{FF2B5EF4-FFF2-40B4-BE49-F238E27FC236}">
                <a16:creationId xmlns:a16="http://schemas.microsoft.com/office/drawing/2014/main" id="{924FE81C-6F28-48C4-B224-833B76524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318727"/>
            <a:ext cx="7886700" cy="935656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3D Modeling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191801E-3A85-434A-B77C-48825A495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5423" y="1808629"/>
            <a:ext cx="3240741" cy="324074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C218C93-AAC4-44F0-BE8B-B42B08FFD3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836" y="1808629"/>
            <a:ext cx="3240741" cy="32407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33DDBE-BD17-4CB4-956C-3C3BE631DDC8}"/>
              </a:ext>
            </a:extLst>
          </p:cNvPr>
          <p:cNvSpPr txBox="1"/>
          <p:nvPr/>
        </p:nvSpPr>
        <p:spPr>
          <a:xfrm>
            <a:off x="1850091" y="5141167"/>
            <a:ext cx="1611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RFID-Card Case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FEA563-A9D9-4268-ADB8-365528D6532D}"/>
              </a:ext>
            </a:extLst>
          </p:cNvPr>
          <p:cNvSpPr txBox="1"/>
          <p:nvPr/>
        </p:nvSpPr>
        <p:spPr>
          <a:xfrm>
            <a:off x="5789905" y="5140179"/>
            <a:ext cx="1396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Camera Case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7069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FC32CC4-C00F-4D61-8EF7-56E1458662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15" y="225641"/>
            <a:ext cx="8828770" cy="640671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A9CDCAA-45F7-4AF8-A976-D93DA46E74E9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DA18E08-7AF6-4FED-A09B-AF0E50AF1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66218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Plan.</a:t>
            </a:r>
          </a:p>
        </p:txBody>
      </p:sp>
    </p:spTree>
    <p:extLst>
      <p:ext uri="{BB962C8B-B14F-4D97-AF65-F5344CB8AC3E}">
        <p14:creationId xmlns:p14="http://schemas.microsoft.com/office/powerpoint/2010/main" val="2561161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AE0069-E160-4647-8C0F-D4B6E6AD3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Gate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1FD816CC-5139-4C1E-B62E-13B1697C31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960416"/>
              </p:ext>
            </p:extLst>
          </p:nvPr>
        </p:nvGraphicFramePr>
        <p:xfrm>
          <a:off x="398131" y="1907558"/>
          <a:ext cx="8347741" cy="385090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063526">
                  <a:extLst>
                    <a:ext uri="{9D8B030D-6E8A-4147-A177-3AD203B41FA5}">
                      <a16:colId xmlns:a16="http://schemas.microsoft.com/office/drawing/2014/main" val="3056220155"/>
                    </a:ext>
                  </a:extLst>
                </a:gridCol>
                <a:gridCol w="352281">
                  <a:extLst>
                    <a:ext uri="{9D8B030D-6E8A-4147-A177-3AD203B41FA5}">
                      <a16:colId xmlns:a16="http://schemas.microsoft.com/office/drawing/2014/main" val="1296092935"/>
                    </a:ext>
                  </a:extLst>
                </a:gridCol>
                <a:gridCol w="352281">
                  <a:extLst>
                    <a:ext uri="{9D8B030D-6E8A-4147-A177-3AD203B41FA5}">
                      <a16:colId xmlns:a16="http://schemas.microsoft.com/office/drawing/2014/main" val="1297514675"/>
                    </a:ext>
                  </a:extLst>
                </a:gridCol>
                <a:gridCol w="352281">
                  <a:extLst>
                    <a:ext uri="{9D8B030D-6E8A-4147-A177-3AD203B41FA5}">
                      <a16:colId xmlns:a16="http://schemas.microsoft.com/office/drawing/2014/main" val="3476264009"/>
                    </a:ext>
                  </a:extLst>
                </a:gridCol>
                <a:gridCol w="352281">
                  <a:extLst>
                    <a:ext uri="{9D8B030D-6E8A-4147-A177-3AD203B41FA5}">
                      <a16:colId xmlns:a16="http://schemas.microsoft.com/office/drawing/2014/main" val="3786055394"/>
                    </a:ext>
                  </a:extLst>
                </a:gridCol>
                <a:gridCol w="352281">
                  <a:extLst>
                    <a:ext uri="{9D8B030D-6E8A-4147-A177-3AD203B41FA5}">
                      <a16:colId xmlns:a16="http://schemas.microsoft.com/office/drawing/2014/main" val="503318316"/>
                    </a:ext>
                  </a:extLst>
                </a:gridCol>
                <a:gridCol w="352281">
                  <a:extLst>
                    <a:ext uri="{9D8B030D-6E8A-4147-A177-3AD203B41FA5}">
                      <a16:colId xmlns:a16="http://schemas.microsoft.com/office/drawing/2014/main" val="1754186583"/>
                    </a:ext>
                  </a:extLst>
                </a:gridCol>
                <a:gridCol w="352281">
                  <a:extLst>
                    <a:ext uri="{9D8B030D-6E8A-4147-A177-3AD203B41FA5}">
                      <a16:colId xmlns:a16="http://schemas.microsoft.com/office/drawing/2014/main" val="4154709757"/>
                    </a:ext>
                  </a:extLst>
                </a:gridCol>
                <a:gridCol w="352281">
                  <a:extLst>
                    <a:ext uri="{9D8B030D-6E8A-4147-A177-3AD203B41FA5}">
                      <a16:colId xmlns:a16="http://schemas.microsoft.com/office/drawing/2014/main" val="1990432730"/>
                    </a:ext>
                  </a:extLst>
                </a:gridCol>
                <a:gridCol w="352281">
                  <a:extLst>
                    <a:ext uri="{9D8B030D-6E8A-4147-A177-3AD203B41FA5}">
                      <a16:colId xmlns:a16="http://schemas.microsoft.com/office/drawing/2014/main" val="2648284300"/>
                    </a:ext>
                  </a:extLst>
                </a:gridCol>
                <a:gridCol w="352281">
                  <a:extLst>
                    <a:ext uri="{9D8B030D-6E8A-4147-A177-3AD203B41FA5}">
                      <a16:colId xmlns:a16="http://schemas.microsoft.com/office/drawing/2014/main" val="1891162335"/>
                    </a:ext>
                  </a:extLst>
                </a:gridCol>
                <a:gridCol w="352281">
                  <a:extLst>
                    <a:ext uri="{9D8B030D-6E8A-4147-A177-3AD203B41FA5}">
                      <a16:colId xmlns:a16="http://schemas.microsoft.com/office/drawing/2014/main" val="3626433992"/>
                    </a:ext>
                  </a:extLst>
                </a:gridCol>
                <a:gridCol w="352281">
                  <a:extLst>
                    <a:ext uri="{9D8B030D-6E8A-4147-A177-3AD203B41FA5}">
                      <a16:colId xmlns:a16="http://schemas.microsoft.com/office/drawing/2014/main" val="3584275505"/>
                    </a:ext>
                  </a:extLst>
                </a:gridCol>
                <a:gridCol w="352281">
                  <a:extLst>
                    <a:ext uri="{9D8B030D-6E8A-4147-A177-3AD203B41FA5}">
                      <a16:colId xmlns:a16="http://schemas.microsoft.com/office/drawing/2014/main" val="689303926"/>
                    </a:ext>
                  </a:extLst>
                </a:gridCol>
                <a:gridCol w="352281">
                  <a:extLst>
                    <a:ext uri="{9D8B030D-6E8A-4147-A177-3AD203B41FA5}">
                      <a16:colId xmlns:a16="http://schemas.microsoft.com/office/drawing/2014/main" val="1105514236"/>
                    </a:ext>
                  </a:extLst>
                </a:gridCol>
                <a:gridCol w="352281">
                  <a:extLst>
                    <a:ext uri="{9D8B030D-6E8A-4147-A177-3AD203B41FA5}">
                      <a16:colId xmlns:a16="http://schemas.microsoft.com/office/drawing/2014/main" val="1670781762"/>
                    </a:ext>
                  </a:extLst>
                </a:gridCol>
              </a:tblGrid>
              <a:tr h="20098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5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solidFill>
                            <a:schemeClr val="bg1"/>
                          </a:solidFill>
                        </a:rPr>
                        <a:t>주차별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 추진 일정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750884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9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12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13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14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15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6502142"/>
                  </a:ext>
                </a:extLst>
              </a:tr>
              <a:tr h="6505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RFID</a:t>
                      </a:r>
                      <a:r>
                        <a:rPr lang="ko-KR" altLang="en-US" dirty="0"/>
                        <a:t>를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 err="1"/>
                        <a:t>송신부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고객</a:t>
                      </a:r>
                      <a:r>
                        <a:rPr lang="en-US" altLang="ko-KR" dirty="0"/>
                        <a:t>)</a:t>
                      </a:r>
                      <a:r>
                        <a:rPr lang="ko-KR" altLang="en-US" dirty="0"/>
                        <a:t>와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 err="1"/>
                        <a:t>수신부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개찰구</a:t>
                      </a:r>
                      <a:r>
                        <a:rPr lang="en-US" altLang="ko-KR" dirty="0"/>
                        <a:t>)</a:t>
                      </a:r>
                      <a:r>
                        <a:rPr lang="ko-KR" altLang="en-US" dirty="0"/>
                        <a:t>로 나눠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데이터 주고 받기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7003391"/>
                  </a:ext>
                </a:extLst>
              </a:tr>
              <a:tr h="6505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 </a:t>
                      </a:r>
                      <a:r>
                        <a:rPr lang="en-US" altLang="ko-KR" dirty="0" err="1"/>
                        <a:t>Rfid</a:t>
                      </a:r>
                      <a:r>
                        <a:rPr lang="en-US" altLang="ko-KR" dirty="0"/>
                        <a:t>-Card</a:t>
                      </a:r>
                      <a:r>
                        <a:rPr lang="ko-KR" altLang="en-US" dirty="0"/>
                        <a:t>의 </a:t>
                      </a:r>
                      <a:r>
                        <a:rPr lang="en-US" altLang="ko-KR" dirty="0"/>
                        <a:t>ID </a:t>
                      </a:r>
                      <a:r>
                        <a:rPr lang="ko-KR" altLang="en-US" dirty="0"/>
                        <a:t>값과 </a:t>
                      </a:r>
                      <a:r>
                        <a:rPr lang="en-US" altLang="ko-KR" dirty="0"/>
                        <a:t>AWS </a:t>
                      </a:r>
                      <a:r>
                        <a:rPr lang="en-US" altLang="ko-KR" dirty="0" err="1"/>
                        <a:t>Rekognition</a:t>
                      </a:r>
                      <a:r>
                        <a:rPr lang="ko-KR" altLang="en-US" dirty="0"/>
                        <a:t>을 통한 승차 판단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</a:t>
                      </a:r>
                    </a:p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</a:t>
                      </a:r>
                    </a:p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6367974"/>
                  </a:ext>
                </a:extLst>
              </a:tr>
              <a:tr h="2168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정상 </a:t>
                      </a:r>
                      <a:r>
                        <a:rPr lang="ko-KR" altLang="en-US" dirty="0" err="1"/>
                        <a:t>승차자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DB </a:t>
                      </a:r>
                      <a:r>
                        <a:rPr lang="ko-KR" altLang="en-US" dirty="0"/>
                        <a:t>연동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(Raspberry Pi → AWS EC2)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7663247"/>
                  </a:ext>
                </a:extLst>
              </a:tr>
              <a:tr h="2168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부정 </a:t>
                      </a:r>
                      <a:r>
                        <a:rPr lang="ko-KR" altLang="en-US" dirty="0" err="1"/>
                        <a:t>승차자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DB </a:t>
                      </a:r>
                      <a:r>
                        <a:rPr lang="ko-KR" altLang="en-US" dirty="0"/>
                        <a:t>연동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(Raspberry Pi → Raspberry Pi)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9996427"/>
                  </a:ext>
                </a:extLst>
              </a:tr>
              <a:tr h="2168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통합 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4809335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31962DD3-D633-4123-955B-5100EB1911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6564019"/>
              </p:ext>
            </p:extLst>
          </p:nvPr>
        </p:nvGraphicFramePr>
        <p:xfrm>
          <a:off x="7627378" y="1084598"/>
          <a:ext cx="1118491" cy="822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6273">
                  <a:extLst>
                    <a:ext uri="{9D8B030D-6E8A-4147-A177-3AD203B41FA5}">
                      <a16:colId xmlns:a16="http://schemas.microsoft.com/office/drawing/2014/main" val="295814107"/>
                    </a:ext>
                  </a:extLst>
                </a:gridCol>
                <a:gridCol w="211540">
                  <a:extLst>
                    <a:ext uri="{9D8B030D-6E8A-4147-A177-3AD203B41FA5}">
                      <a16:colId xmlns:a16="http://schemas.microsoft.com/office/drawing/2014/main" val="14503487"/>
                    </a:ext>
                  </a:extLst>
                </a:gridCol>
                <a:gridCol w="680678">
                  <a:extLst>
                    <a:ext uri="{9D8B030D-6E8A-4147-A177-3AD203B41FA5}">
                      <a16:colId xmlns:a16="http://schemas.microsoft.com/office/drawing/2014/main" val="2926394039"/>
                    </a:ext>
                  </a:extLst>
                </a:gridCol>
              </a:tblGrid>
              <a:tr h="23936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완료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1024865"/>
                  </a:ext>
                </a:extLst>
              </a:tr>
              <a:tr h="2393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진행 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235466"/>
                  </a:ext>
                </a:extLst>
              </a:tr>
              <a:tr h="23936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X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예정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59764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4271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AE0069-E160-4647-8C0F-D4B6E6AD3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1FD816CC-5139-4C1E-B62E-13B1697C31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1238947"/>
              </p:ext>
            </p:extLst>
          </p:nvPr>
        </p:nvGraphicFramePr>
        <p:xfrm>
          <a:off x="398130" y="1907558"/>
          <a:ext cx="8347739" cy="35661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071204">
                  <a:extLst>
                    <a:ext uri="{9D8B030D-6E8A-4147-A177-3AD203B41FA5}">
                      <a16:colId xmlns:a16="http://schemas.microsoft.com/office/drawing/2014/main" val="3056220155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1296092935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1297514675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3476264009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3786055394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503318316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1754186583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4154709757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1990432730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2648284300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1891162335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3626433992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3584275505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689303926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1105514236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1670781762"/>
                    </a:ext>
                  </a:extLst>
                </a:gridCol>
              </a:tblGrid>
              <a:tr h="20098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5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solidFill>
                            <a:schemeClr val="bg1"/>
                          </a:solidFill>
                        </a:rPr>
                        <a:t>주차별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 추진 일정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750884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9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12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13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14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15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650214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기본 틀 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700339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로그인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회원 가입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02650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승∙하차</a:t>
                      </a:r>
                      <a:r>
                        <a:rPr lang="ko-KR" altLang="en-US" dirty="0"/>
                        <a:t> 기록 조회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63679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이용 금액 조회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62562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사용자 정보 조회 및 변경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65523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RFID Card </a:t>
                      </a:r>
                      <a:r>
                        <a:rPr lang="ko-KR" altLang="en-US" dirty="0"/>
                        <a:t>분실 신고 및 정지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766324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DB </a:t>
                      </a:r>
                      <a:r>
                        <a:rPr lang="ko-KR" altLang="en-US" dirty="0"/>
                        <a:t>연동 </a:t>
                      </a:r>
                      <a:r>
                        <a:rPr lang="en-US" altLang="ko-KR" dirty="0"/>
                        <a:t>(AWS EC2)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82395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통합 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4297695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CD9C51D9-EF40-4B26-8E9E-6C992E4174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5202662"/>
              </p:ext>
            </p:extLst>
          </p:nvPr>
        </p:nvGraphicFramePr>
        <p:xfrm>
          <a:off x="7627378" y="1084598"/>
          <a:ext cx="1118491" cy="822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6273">
                  <a:extLst>
                    <a:ext uri="{9D8B030D-6E8A-4147-A177-3AD203B41FA5}">
                      <a16:colId xmlns:a16="http://schemas.microsoft.com/office/drawing/2014/main" val="295814107"/>
                    </a:ext>
                  </a:extLst>
                </a:gridCol>
                <a:gridCol w="211540">
                  <a:extLst>
                    <a:ext uri="{9D8B030D-6E8A-4147-A177-3AD203B41FA5}">
                      <a16:colId xmlns:a16="http://schemas.microsoft.com/office/drawing/2014/main" val="14503487"/>
                    </a:ext>
                  </a:extLst>
                </a:gridCol>
                <a:gridCol w="680678">
                  <a:extLst>
                    <a:ext uri="{9D8B030D-6E8A-4147-A177-3AD203B41FA5}">
                      <a16:colId xmlns:a16="http://schemas.microsoft.com/office/drawing/2014/main" val="2926394039"/>
                    </a:ext>
                  </a:extLst>
                </a:gridCol>
              </a:tblGrid>
              <a:tr h="23936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완료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1024865"/>
                  </a:ext>
                </a:extLst>
              </a:tr>
              <a:tr h="2393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진행 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235466"/>
                  </a:ext>
                </a:extLst>
              </a:tr>
              <a:tr h="23936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X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예정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59764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7606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AE0069-E160-4647-8C0F-D4B6E6AD3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1FD816CC-5139-4C1E-B62E-13B1697C31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3237159"/>
              </p:ext>
            </p:extLst>
          </p:nvPr>
        </p:nvGraphicFramePr>
        <p:xfrm>
          <a:off x="398130" y="1907558"/>
          <a:ext cx="8347739" cy="2834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071204">
                  <a:extLst>
                    <a:ext uri="{9D8B030D-6E8A-4147-A177-3AD203B41FA5}">
                      <a16:colId xmlns:a16="http://schemas.microsoft.com/office/drawing/2014/main" val="3056220155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1296092935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1297514675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3476264009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3786055394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503318316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1754186583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4154709757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1990432730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2648284300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1891162335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3626433992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3584275505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689303926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1105514236"/>
                    </a:ext>
                  </a:extLst>
                </a:gridCol>
                <a:gridCol w="351769">
                  <a:extLst>
                    <a:ext uri="{9D8B030D-6E8A-4147-A177-3AD203B41FA5}">
                      <a16:colId xmlns:a16="http://schemas.microsoft.com/office/drawing/2014/main" val="1670781762"/>
                    </a:ext>
                  </a:extLst>
                </a:gridCol>
              </a:tblGrid>
              <a:tr h="19910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5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solidFill>
                            <a:schemeClr val="bg1"/>
                          </a:solidFill>
                        </a:rPr>
                        <a:t>주차별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 추진 일정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7508842"/>
                  </a:ext>
                </a:extLst>
              </a:tr>
              <a:tr h="1493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9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12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13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14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15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6502142"/>
                  </a:ext>
                </a:extLst>
              </a:tr>
              <a:tr h="3484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서버 구축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7003391"/>
                  </a:ext>
                </a:extLst>
              </a:tr>
              <a:tr h="31434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관리자 </a:t>
                      </a:r>
                      <a:r>
                        <a:rPr lang="en-US" altLang="ko-KR" dirty="0"/>
                        <a:t>Web</a:t>
                      </a:r>
                      <a:r>
                        <a:rPr lang="ko-KR" altLang="en-US" dirty="0"/>
                        <a:t> 로그인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6367974"/>
                  </a:ext>
                </a:extLst>
              </a:tr>
              <a:tr h="31434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부정 </a:t>
                      </a:r>
                      <a:r>
                        <a:rPr lang="ko-KR" altLang="en-US" dirty="0" err="1"/>
                        <a:t>승차자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발생역</a:t>
                      </a:r>
                      <a:r>
                        <a:rPr lang="ko-KR" altLang="en-US" dirty="0"/>
                        <a:t> 조회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0481716"/>
                  </a:ext>
                </a:extLst>
              </a:tr>
              <a:tr h="31434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부정 </a:t>
                      </a:r>
                      <a:r>
                        <a:rPr lang="ko-KR" altLang="en-US" dirty="0" err="1"/>
                        <a:t>승차자</a:t>
                      </a:r>
                      <a:r>
                        <a:rPr lang="ko-KR" altLang="en-US" dirty="0"/>
                        <a:t> 목록 조회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4658219"/>
                  </a:ext>
                </a:extLst>
              </a:tr>
              <a:tr h="3143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Person Tracking(CCTV)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</a:t>
                      </a:r>
                      <a:endParaRPr lang="ko-KR" alt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6472655"/>
                  </a:ext>
                </a:extLst>
              </a:tr>
              <a:tr h="31434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Person Tracking </a:t>
                      </a:r>
                      <a:r>
                        <a:rPr lang="ko-KR" altLang="en-US" dirty="0"/>
                        <a:t>속도 개선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6256217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73C8028-0903-4DCA-B5A9-4C3B1C413E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6458541"/>
              </p:ext>
            </p:extLst>
          </p:nvPr>
        </p:nvGraphicFramePr>
        <p:xfrm>
          <a:off x="7627378" y="1084598"/>
          <a:ext cx="1118491" cy="822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6273">
                  <a:extLst>
                    <a:ext uri="{9D8B030D-6E8A-4147-A177-3AD203B41FA5}">
                      <a16:colId xmlns:a16="http://schemas.microsoft.com/office/drawing/2014/main" val="295814107"/>
                    </a:ext>
                  </a:extLst>
                </a:gridCol>
                <a:gridCol w="211540">
                  <a:extLst>
                    <a:ext uri="{9D8B030D-6E8A-4147-A177-3AD203B41FA5}">
                      <a16:colId xmlns:a16="http://schemas.microsoft.com/office/drawing/2014/main" val="14503487"/>
                    </a:ext>
                  </a:extLst>
                </a:gridCol>
                <a:gridCol w="680678">
                  <a:extLst>
                    <a:ext uri="{9D8B030D-6E8A-4147-A177-3AD203B41FA5}">
                      <a16:colId xmlns:a16="http://schemas.microsoft.com/office/drawing/2014/main" val="2926394039"/>
                    </a:ext>
                  </a:extLst>
                </a:gridCol>
              </a:tblGrid>
              <a:tr h="23936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O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완료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1024865"/>
                  </a:ext>
                </a:extLst>
              </a:tr>
              <a:tr h="2393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진행 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235466"/>
                  </a:ext>
                </a:extLst>
              </a:tr>
              <a:tr h="23936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X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예정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59764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649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FC32CC4-C00F-4D61-8EF7-56E1458662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15" y="225641"/>
            <a:ext cx="8828770" cy="640671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A9CDCAA-45F7-4AF8-A976-D93DA46E74E9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DA18E08-7AF6-4FED-A09B-AF0E50AF1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66218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</a:t>
            </a:r>
            <a:r>
              <a:rPr lang="en-US" altLang="ko-KR" sz="4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QnA</a:t>
            </a:r>
            <a:r>
              <a:rPr lang="en-US" altLang="ko-K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58704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C6E4E7-E400-45D3-87F1-DB0BF3FAB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CONTENTS.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66732D-378A-40A6-A95E-71463FC15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just">
              <a:buFont typeface="Arial" panose="020B0604020202020204" pitchFamily="34" charset="0"/>
              <a:buAutoNum type="arabicPeriod"/>
            </a:pPr>
            <a:r>
              <a:rPr lang="en-US" altLang="ko-KR" dirty="0"/>
              <a:t>Progress.</a:t>
            </a:r>
          </a:p>
          <a:p>
            <a:pPr marL="971550" lvl="1" indent="-514350" algn="just">
              <a:buFont typeface="Arial" panose="020B0604020202020204" pitchFamily="34" charset="0"/>
              <a:buAutoNum type="arabicPeriod"/>
            </a:pPr>
            <a:r>
              <a:rPr lang="en-US" altLang="ko-KR" dirty="0"/>
              <a:t>Gate.</a:t>
            </a:r>
          </a:p>
          <a:p>
            <a:pPr marL="971550" lvl="1" indent="-514350" algn="just">
              <a:buFont typeface="Arial" panose="020B0604020202020204" pitchFamily="34" charset="0"/>
              <a:buAutoNum type="arabicPeriod"/>
            </a:pPr>
            <a:r>
              <a:rPr lang="en-US" altLang="ko-KR" dirty="0"/>
              <a:t>App.</a:t>
            </a:r>
          </a:p>
          <a:p>
            <a:pPr marL="971550" lvl="1" indent="-514350" algn="just">
              <a:buFont typeface="Arial" panose="020B0604020202020204" pitchFamily="34" charset="0"/>
              <a:buAutoNum type="arabicPeriod"/>
            </a:pPr>
            <a:r>
              <a:rPr lang="en-US" altLang="ko-KR" dirty="0"/>
              <a:t>Web.</a:t>
            </a:r>
          </a:p>
          <a:p>
            <a:pPr marL="971550" lvl="1" indent="-514350" algn="just">
              <a:buFont typeface="Arial" panose="020B0604020202020204" pitchFamily="34" charset="0"/>
              <a:buAutoNum type="arabicPeriod"/>
            </a:pPr>
            <a:r>
              <a:rPr lang="en-US" altLang="ko-KR" dirty="0"/>
              <a:t>3D Modeling.</a:t>
            </a:r>
          </a:p>
          <a:p>
            <a:pPr marL="514350" indent="-514350" algn="just">
              <a:buFont typeface="Arial" panose="020B0604020202020204" pitchFamily="34" charset="0"/>
              <a:buAutoNum type="arabicPeriod"/>
            </a:pPr>
            <a:r>
              <a:rPr lang="en-US" altLang="ko-KR" dirty="0"/>
              <a:t>Plan.</a:t>
            </a:r>
          </a:p>
          <a:p>
            <a:pPr marL="971550" lvl="1" indent="-514350" algn="just">
              <a:buFont typeface="Arial" panose="020B0604020202020204" pitchFamily="34" charset="0"/>
              <a:buAutoNum type="arabicPeriod"/>
            </a:pPr>
            <a:r>
              <a:rPr lang="en-US" altLang="ko-KR" dirty="0"/>
              <a:t>Gate.</a:t>
            </a:r>
          </a:p>
          <a:p>
            <a:pPr marL="971550" lvl="1" indent="-514350" algn="just">
              <a:buFont typeface="Arial" panose="020B0604020202020204" pitchFamily="34" charset="0"/>
              <a:buAutoNum type="arabicPeriod"/>
            </a:pPr>
            <a:r>
              <a:rPr lang="en-US" altLang="ko-KR" dirty="0"/>
              <a:t>App.</a:t>
            </a:r>
          </a:p>
          <a:p>
            <a:pPr marL="971550" lvl="1" indent="-514350" algn="just">
              <a:buFont typeface="Arial" panose="020B0604020202020204" pitchFamily="34" charset="0"/>
              <a:buAutoNum type="arabicPeriod"/>
            </a:pPr>
            <a:r>
              <a:rPr lang="en-US" altLang="ko-KR" dirty="0"/>
              <a:t>Web.</a:t>
            </a:r>
          </a:p>
          <a:p>
            <a:pPr marL="514350" indent="-514350" algn="just">
              <a:buFont typeface="Arial" panose="020B0604020202020204" pitchFamily="34" charset="0"/>
              <a:buAutoNum type="arabicPeriod"/>
            </a:pPr>
            <a:r>
              <a:rPr lang="en-US" altLang="ko-KR" dirty="0" err="1"/>
              <a:t>QnA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7022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FC32CC4-C00F-4D61-8EF7-56E1458662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15" y="225641"/>
            <a:ext cx="8828770" cy="640671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A9CDCAA-45F7-4AF8-A976-D93DA46E74E9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DA18E08-7AF6-4FED-A09B-AF0E50AF1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66218"/>
            <a:ext cx="7886700" cy="1325563"/>
          </a:xfrm>
        </p:spPr>
        <p:txBody>
          <a:bodyPr>
            <a:normAutofit/>
          </a:bodyPr>
          <a:lstStyle/>
          <a:p>
            <a:pPr marL="514350" indent="-514350" algn="ctr">
              <a:buFont typeface="Arial" panose="020B0604020202020204" pitchFamily="34" charset="0"/>
              <a:buAutoNum type="arabicPeriod"/>
            </a:pPr>
            <a:r>
              <a:rPr lang="en-US" altLang="ko-K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Progress.</a:t>
            </a:r>
          </a:p>
        </p:txBody>
      </p:sp>
    </p:spTree>
    <p:extLst>
      <p:ext uri="{BB962C8B-B14F-4D97-AF65-F5344CB8AC3E}">
        <p14:creationId xmlns:p14="http://schemas.microsoft.com/office/powerpoint/2010/main" val="3741908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화살표: U자형 31">
            <a:extLst>
              <a:ext uri="{FF2B5EF4-FFF2-40B4-BE49-F238E27FC236}">
                <a16:creationId xmlns:a16="http://schemas.microsoft.com/office/drawing/2014/main" id="{E4A2E58D-406A-45ED-9C55-94A705D12D9F}"/>
              </a:ext>
            </a:extLst>
          </p:cNvPr>
          <p:cNvSpPr/>
          <p:nvPr/>
        </p:nvSpPr>
        <p:spPr>
          <a:xfrm rot="5400000">
            <a:off x="3700939" y="352276"/>
            <a:ext cx="1742121" cy="7325314"/>
          </a:xfrm>
          <a:prstGeom prst="uturnArrow">
            <a:avLst>
              <a:gd name="adj1" fmla="val 11110"/>
              <a:gd name="adj2" fmla="val 12435"/>
              <a:gd name="adj3" fmla="val 16968"/>
              <a:gd name="adj4" fmla="val 43750"/>
              <a:gd name="adj5" fmla="val 96318"/>
            </a:avLst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E9F6F946-F46B-4182-92CF-CB9351D8D2F9}"/>
              </a:ext>
            </a:extLst>
          </p:cNvPr>
          <p:cNvGrpSpPr/>
          <p:nvPr/>
        </p:nvGrpSpPr>
        <p:grpSpPr>
          <a:xfrm>
            <a:off x="5153170" y="2972328"/>
            <a:ext cx="360000" cy="523220"/>
            <a:chOff x="2266365" y="3167389"/>
            <a:chExt cx="360000" cy="523220"/>
          </a:xfrm>
        </p:grpSpPr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29F80E89-C8D9-4D7F-989A-9D12151F4552}"/>
                </a:ext>
              </a:extLst>
            </p:cNvPr>
            <p:cNvSpPr/>
            <p:nvPr/>
          </p:nvSpPr>
          <p:spPr>
            <a:xfrm>
              <a:off x="2266365" y="3249826"/>
              <a:ext cx="360000" cy="360000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ko-KR" altLang="en-US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C2128E08-3C25-4954-9640-84BB1375BBA2}"/>
                </a:ext>
              </a:extLst>
            </p:cNvPr>
            <p:cNvSpPr txBox="1"/>
            <p:nvPr/>
          </p:nvSpPr>
          <p:spPr>
            <a:xfrm>
              <a:off x="2273251" y="3167389"/>
              <a:ext cx="3462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&gt;</a:t>
              </a:r>
              <a:endParaRPr lang="ko-KR" altLang="en-US" sz="2800" b="1" dirty="0"/>
            </a:p>
          </p:txBody>
        </p:sp>
      </p:grp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A806F334-11FA-4FDD-B576-5DA2C2ADDE66}"/>
              </a:ext>
            </a:extLst>
          </p:cNvPr>
          <p:cNvCxnSpPr>
            <a:cxnSpLocks/>
          </p:cNvCxnSpPr>
          <p:nvPr/>
        </p:nvCxnSpPr>
        <p:spPr>
          <a:xfrm>
            <a:off x="5333170" y="1725794"/>
            <a:ext cx="0" cy="136716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864A4D8D-2815-4060-9B9F-8BE1E96C14E7}"/>
              </a:ext>
            </a:extLst>
          </p:cNvPr>
          <p:cNvGrpSpPr/>
          <p:nvPr/>
        </p:nvGrpSpPr>
        <p:grpSpPr>
          <a:xfrm>
            <a:off x="2524886" y="2972328"/>
            <a:ext cx="360000" cy="523220"/>
            <a:chOff x="2266365" y="3167389"/>
            <a:chExt cx="360000" cy="523220"/>
          </a:xfrm>
        </p:grpSpPr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48183C4E-2B07-4406-B4A3-EB2170A348B7}"/>
                </a:ext>
              </a:extLst>
            </p:cNvPr>
            <p:cNvSpPr/>
            <p:nvPr/>
          </p:nvSpPr>
          <p:spPr>
            <a:xfrm>
              <a:off x="2266365" y="3249826"/>
              <a:ext cx="360000" cy="360000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ko-KR" altLang="en-US" dirty="0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EF53BC4-6314-4873-B3A1-4CFD3A29FAD6}"/>
                </a:ext>
              </a:extLst>
            </p:cNvPr>
            <p:cNvSpPr txBox="1"/>
            <p:nvPr/>
          </p:nvSpPr>
          <p:spPr>
            <a:xfrm>
              <a:off x="2273251" y="3167389"/>
              <a:ext cx="3462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&gt;</a:t>
              </a:r>
              <a:endParaRPr lang="ko-KR" altLang="en-US" sz="2800" b="1" dirty="0"/>
            </a:p>
          </p:txBody>
        </p:sp>
      </p:grp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F3FBCC15-87CA-44F7-B298-1DA156622FAD}"/>
              </a:ext>
            </a:extLst>
          </p:cNvPr>
          <p:cNvCxnSpPr>
            <a:cxnSpLocks/>
          </p:cNvCxnSpPr>
          <p:nvPr/>
        </p:nvCxnSpPr>
        <p:spPr>
          <a:xfrm>
            <a:off x="2703756" y="1725794"/>
            <a:ext cx="0" cy="136716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제목 1">
            <a:extLst>
              <a:ext uri="{FF2B5EF4-FFF2-40B4-BE49-F238E27FC236}">
                <a16:creationId xmlns:a16="http://schemas.microsoft.com/office/drawing/2014/main" id="{924FE81C-6F28-48C4-B224-833B76524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318727"/>
            <a:ext cx="7886700" cy="935656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Gate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자유형: 도형 37">
            <a:extLst>
              <a:ext uri="{FF2B5EF4-FFF2-40B4-BE49-F238E27FC236}">
                <a16:creationId xmlns:a16="http://schemas.microsoft.com/office/drawing/2014/main" id="{58F89AD4-7D76-4D71-974B-43FD46AC57B8}"/>
              </a:ext>
            </a:extLst>
          </p:cNvPr>
          <p:cNvSpPr/>
          <p:nvPr/>
        </p:nvSpPr>
        <p:spPr>
          <a:xfrm>
            <a:off x="2704895" y="1733570"/>
            <a:ext cx="1540511" cy="767347"/>
          </a:xfrm>
          <a:custGeom>
            <a:avLst/>
            <a:gdLst>
              <a:gd name="connsiteX0" fmla="*/ 0 w 1768078"/>
              <a:gd name="connsiteY0" fmla="*/ 0 h 1625600"/>
              <a:gd name="connsiteX1" fmla="*/ 1768078 w 1768078"/>
              <a:gd name="connsiteY1" fmla="*/ 0 h 1625600"/>
              <a:gd name="connsiteX2" fmla="*/ 1768078 w 1768078"/>
              <a:gd name="connsiteY2" fmla="*/ 1625600 h 1625600"/>
              <a:gd name="connsiteX3" fmla="*/ 0 w 1768078"/>
              <a:gd name="connsiteY3" fmla="*/ 1625600 h 1625600"/>
              <a:gd name="connsiteX4" fmla="*/ 0 w 1768078"/>
              <a:gd name="connsiteY4" fmla="*/ 0 h 162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078" h="1625600">
                <a:moveTo>
                  <a:pt x="0" y="0"/>
                </a:moveTo>
                <a:lnTo>
                  <a:pt x="1768078" y="0"/>
                </a:lnTo>
                <a:lnTo>
                  <a:pt x="1768078" y="1625600"/>
                </a:lnTo>
                <a:lnTo>
                  <a:pt x="0" y="162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0904" tIns="120904" rIns="120904" bIns="120904" numCol="1" spcCol="1270" anchor="t" anchorCtr="0">
            <a:noAutofit/>
          </a:bodyPr>
          <a:lstStyle/>
          <a:p>
            <a:pPr lvl="0"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dirty="0">
                <a:solidFill>
                  <a:schemeClr val="tx1"/>
                </a:solidFill>
              </a:rPr>
              <a:t>적외선 센서로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lvl="0"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dirty="0">
                <a:solidFill>
                  <a:schemeClr val="tx1"/>
                </a:solidFill>
              </a:rPr>
              <a:t>사람 인식</a:t>
            </a:r>
            <a:endParaRPr lang="en-US" altLang="ko-KR" sz="1600" dirty="0">
              <a:solidFill>
                <a:schemeClr val="tx1"/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5AF28231-EDBD-4D5A-A659-D96E90FAFC9E}"/>
              </a:ext>
            </a:extLst>
          </p:cNvPr>
          <p:cNvSpPr/>
          <p:nvPr/>
        </p:nvSpPr>
        <p:spPr>
          <a:xfrm>
            <a:off x="5417290" y="1689791"/>
            <a:ext cx="2178801" cy="935656"/>
          </a:xfrm>
          <a:custGeom>
            <a:avLst/>
            <a:gdLst>
              <a:gd name="connsiteX0" fmla="*/ 0 w 1768078"/>
              <a:gd name="connsiteY0" fmla="*/ 0 h 1625600"/>
              <a:gd name="connsiteX1" fmla="*/ 1768078 w 1768078"/>
              <a:gd name="connsiteY1" fmla="*/ 0 h 1625600"/>
              <a:gd name="connsiteX2" fmla="*/ 1768078 w 1768078"/>
              <a:gd name="connsiteY2" fmla="*/ 1625600 h 1625600"/>
              <a:gd name="connsiteX3" fmla="*/ 0 w 1768078"/>
              <a:gd name="connsiteY3" fmla="*/ 1625600 h 1625600"/>
              <a:gd name="connsiteX4" fmla="*/ 0 w 1768078"/>
              <a:gd name="connsiteY4" fmla="*/ 0 h 162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078" h="1625600">
                <a:moveTo>
                  <a:pt x="0" y="0"/>
                </a:moveTo>
                <a:lnTo>
                  <a:pt x="1768078" y="0"/>
                </a:lnTo>
                <a:lnTo>
                  <a:pt x="1768078" y="1625600"/>
                </a:lnTo>
                <a:lnTo>
                  <a:pt x="0" y="162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0904" tIns="120904" rIns="120904" bIns="120904" numCol="1" spcCol="1270" anchor="t" anchorCtr="0">
            <a:noAutofit/>
          </a:bodyPr>
          <a:lstStyle/>
          <a:p>
            <a:pPr lvl="0"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600" dirty="0">
                <a:solidFill>
                  <a:schemeClr val="tx1"/>
                </a:solidFill>
              </a:rPr>
              <a:t>RFID-Card </a:t>
            </a:r>
            <a:r>
              <a:rPr lang="ko-KR" altLang="en-US" sz="1600" dirty="0">
                <a:solidFill>
                  <a:schemeClr val="tx1"/>
                </a:solidFill>
              </a:rPr>
              <a:t>값과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lvl="0"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dirty="0">
                <a:solidFill>
                  <a:schemeClr val="tx1"/>
                </a:solidFill>
              </a:rPr>
              <a:t>승차자의 얼굴 값을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lvl="0"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dirty="0">
                <a:solidFill>
                  <a:schemeClr val="tx1"/>
                </a:solidFill>
              </a:rPr>
              <a:t>비교하여 승차 판단</a:t>
            </a:r>
            <a:endParaRPr lang="en-US" altLang="ko-KR" sz="1600" dirty="0">
              <a:solidFill>
                <a:schemeClr val="tx1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7C8806B4-6E8A-4B99-B83B-0566C206ADFC}"/>
              </a:ext>
            </a:extLst>
          </p:cNvPr>
          <p:cNvGrpSpPr/>
          <p:nvPr/>
        </p:nvGrpSpPr>
        <p:grpSpPr>
          <a:xfrm rot="10800000">
            <a:off x="6061350" y="4418884"/>
            <a:ext cx="360000" cy="523220"/>
            <a:chOff x="2266365" y="3167389"/>
            <a:chExt cx="360000" cy="523220"/>
          </a:xfrm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915C198-BC23-4F3F-A5ED-0730DD80A68C}"/>
                </a:ext>
              </a:extLst>
            </p:cNvPr>
            <p:cNvSpPr/>
            <p:nvPr/>
          </p:nvSpPr>
          <p:spPr>
            <a:xfrm>
              <a:off x="2266365" y="3249826"/>
              <a:ext cx="360000" cy="360000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ko-KR" alt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6CEA37F-7106-4E7C-BC21-4581830BE272}"/>
                </a:ext>
              </a:extLst>
            </p:cNvPr>
            <p:cNvSpPr txBox="1"/>
            <p:nvPr/>
          </p:nvSpPr>
          <p:spPr>
            <a:xfrm>
              <a:off x="2273251" y="3167389"/>
              <a:ext cx="3462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&gt;</a:t>
              </a:r>
              <a:endParaRPr lang="ko-KR" altLang="en-US" sz="2800" b="1" dirty="0"/>
            </a:p>
          </p:txBody>
        </p:sp>
      </p:grp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CB93CF9B-0B34-4CDC-B3DB-59C6953055E7}"/>
              </a:ext>
            </a:extLst>
          </p:cNvPr>
          <p:cNvCxnSpPr>
            <a:cxnSpLocks/>
          </p:cNvCxnSpPr>
          <p:nvPr/>
        </p:nvCxnSpPr>
        <p:spPr>
          <a:xfrm>
            <a:off x="6238860" y="4859668"/>
            <a:ext cx="0" cy="136716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51B35D9A-7447-4827-85BE-3F87934C86BE}"/>
              </a:ext>
            </a:extLst>
          </p:cNvPr>
          <p:cNvSpPr/>
          <p:nvPr/>
        </p:nvSpPr>
        <p:spPr>
          <a:xfrm>
            <a:off x="6238860" y="5205658"/>
            <a:ext cx="1994136" cy="1028991"/>
          </a:xfrm>
          <a:custGeom>
            <a:avLst/>
            <a:gdLst>
              <a:gd name="connsiteX0" fmla="*/ 0 w 1768078"/>
              <a:gd name="connsiteY0" fmla="*/ 0 h 1625600"/>
              <a:gd name="connsiteX1" fmla="*/ 1768078 w 1768078"/>
              <a:gd name="connsiteY1" fmla="*/ 0 h 1625600"/>
              <a:gd name="connsiteX2" fmla="*/ 1768078 w 1768078"/>
              <a:gd name="connsiteY2" fmla="*/ 1625600 h 1625600"/>
              <a:gd name="connsiteX3" fmla="*/ 0 w 1768078"/>
              <a:gd name="connsiteY3" fmla="*/ 1625600 h 1625600"/>
              <a:gd name="connsiteX4" fmla="*/ 0 w 1768078"/>
              <a:gd name="connsiteY4" fmla="*/ 0 h 162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078" h="1625600">
                <a:moveTo>
                  <a:pt x="0" y="0"/>
                </a:moveTo>
                <a:lnTo>
                  <a:pt x="1768078" y="0"/>
                </a:lnTo>
                <a:lnTo>
                  <a:pt x="1768078" y="1625600"/>
                </a:lnTo>
                <a:lnTo>
                  <a:pt x="0" y="162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0904" tIns="120904" rIns="120904" bIns="120904" numCol="1" spcCol="1270" anchor="t" anchorCtr="0">
            <a:noAutofit/>
          </a:bodyPr>
          <a:lstStyle/>
          <a:p>
            <a:pPr lvl="0"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dirty="0">
                <a:solidFill>
                  <a:schemeClr val="tx1"/>
                </a:solidFill>
              </a:rPr>
              <a:t>승차 판단에 따라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lvl="0"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dirty="0">
                <a:solidFill>
                  <a:schemeClr val="tx1"/>
                </a:solidFill>
              </a:rPr>
              <a:t>각 서버로 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lvl="0"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dirty="0">
                <a:solidFill>
                  <a:schemeClr val="tx1"/>
                </a:solidFill>
              </a:rPr>
              <a:t>데이터 전송</a:t>
            </a:r>
            <a:r>
              <a:rPr lang="en-US" altLang="ko-KR" sz="1600" dirty="0">
                <a:solidFill>
                  <a:schemeClr val="tx1"/>
                </a:solidFill>
              </a:rPr>
              <a:t> 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BD2113E8-C503-451B-99BE-4A470AE23C57}"/>
              </a:ext>
            </a:extLst>
          </p:cNvPr>
          <p:cNvGrpSpPr/>
          <p:nvPr/>
        </p:nvGrpSpPr>
        <p:grpSpPr>
          <a:xfrm rot="10800000">
            <a:off x="3919880" y="4392966"/>
            <a:ext cx="360000" cy="523220"/>
            <a:chOff x="5766174" y="2370119"/>
            <a:chExt cx="360000" cy="523220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FC02AF6D-0A24-468B-AF4C-D1E52D47339C}"/>
                </a:ext>
              </a:extLst>
            </p:cNvPr>
            <p:cNvSpPr/>
            <p:nvPr/>
          </p:nvSpPr>
          <p:spPr>
            <a:xfrm>
              <a:off x="5766174" y="2468832"/>
              <a:ext cx="360000" cy="360000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0000C8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ko-KR" altLang="en-US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4F2102F-EAE0-497B-B55B-2A1B02FF1AD2}"/>
                </a:ext>
              </a:extLst>
            </p:cNvPr>
            <p:cNvSpPr txBox="1"/>
            <p:nvPr/>
          </p:nvSpPr>
          <p:spPr>
            <a:xfrm>
              <a:off x="5777371" y="2370119"/>
              <a:ext cx="3462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00C8"/>
                  </a:solidFill>
                </a:rPr>
                <a:t>&gt;</a:t>
              </a:r>
              <a:endParaRPr lang="ko-KR" altLang="en-US" sz="2800" b="1" dirty="0">
                <a:solidFill>
                  <a:srgbClr val="0000C8"/>
                </a:solidFill>
              </a:endParaRPr>
            </a:p>
          </p:txBody>
        </p:sp>
      </p:grp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80A3DF4C-A73F-48F8-B384-2387E9A286E4}"/>
              </a:ext>
            </a:extLst>
          </p:cNvPr>
          <p:cNvCxnSpPr>
            <a:cxnSpLocks/>
          </p:cNvCxnSpPr>
          <p:nvPr/>
        </p:nvCxnSpPr>
        <p:spPr>
          <a:xfrm rot="10800000">
            <a:off x="4098966" y="4798119"/>
            <a:ext cx="0" cy="1367161"/>
          </a:xfrm>
          <a:prstGeom prst="line">
            <a:avLst/>
          </a:prstGeom>
          <a:ln w="38100">
            <a:solidFill>
              <a:srgbClr val="0000C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E4A519D5-35A9-458C-8F4F-1F8167F57044}"/>
              </a:ext>
            </a:extLst>
          </p:cNvPr>
          <p:cNvSpPr/>
          <p:nvPr/>
        </p:nvSpPr>
        <p:spPr>
          <a:xfrm>
            <a:off x="3880961" y="5636276"/>
            <a:ext cx="1854612" cy="523221"/>
          </a:xfrm>
          <a:custGeom>
            <a:avLst/>
            <a:gdLst>
              <a:gd name="connsiteX0" fmla="*/ 0 w 1768078"/>
              <a:gd name="connsiteY0" fmla="*/ 0 h 1625600"/>
              <a:gd name="connsiteX1" fmla="*/ 1768078 w 1768078"/>
              <a:gd name="connsiteY1" fmla="*/ 0 h 1625600"/>
              <a:gd name="connsiteX2" fmla="*/ 1768078 w 1768078"/>
              <a:gd name="connsiteY2" fmla="*/ 1625600 h 1625600"/>
              <a:gd name="connsiteX3" fmla="*/ 0 w 1768078"/>
              <a:gd name="connsiteY3" fmla="*/ 1625600 h 1625600"/>
              <a:gd name="connsiteX4" fmla="*/ 0 w 1768078"/>
              <a:gd name="connsiteY4" fmla="*/ 0 h 162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078" h="1625600">
                <a:moveTo>
                  <a:pt x="0" y="0"/>
                </a:moveTo>
                <a:lnTo>
                  <a:pt x="1768078" y="0"/>
                </a:lnTo>
                <a:lnTo>
                  <a:pt x="1768078" y="1625600"/>
                </a:lnTo>
                <a:lnTo>
                  <a:pt x="0" y="162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0904" tIns="120904" rIns="120904" bIns="120904" numCol="1" spcCol="1270" anchor="b" anchorCtr="0">
            <a:noAutofit/>
          </a:bodyPr>
          <a:lstStyle/>
          <a:p>
            <a:pPr marL="0" lvl="0" indent="0"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altLang="ko-KR" sz="1600" dirty="0">
              <a:solidFill>
                <a:srgbClr val="0000C8"/>
              </a:solidFill>
            </a:endParaRPr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3AD5D896-DFE9-402F-80B0-B187441355EE}"/>
              </a:ext>
            </a:extLst>
          </p:cNvPr>
          <p:cNvSpPr/>
          <p:nvPr/>
        </p:nvSpPr>
        <p:spPr>
          <a:xfrm>
            <a:off x="2229141" y="5481689"/>
            <a:ext cx="1587158" cy="753594"/>
          </a:xfrm>
          <a:custGeom>
            <a:avLst/>
            <a:gdLst>
              <a:gd name="connsiteX0" fmla="*/ 0 w 1768078"/>
              <a:gd name="connsiteY0" fmla="*/ 0 h 1625600"/>
              <a:gd name="connsiteX1" fmla="*/ 1768078 w 1768078"/>
              <a:gd name="connsiteY1" fmla="*/ 0 h 1625600"/>
              <a:gd name="connsiteX2" fmla="*/ 1768078 w 1768078"/>
              <a:gd name="connsiteY2" fmla="*/ 1625600 h 1625600"/>
              <a:gd name="connsiteX3" fmla="*/ 0 w 1768078"/>
              <a:gd name="connsiteY3" fmla="*/ 1625600 h 1625600"/>
              <a:gd name="connsiteX4" fmla="*/ 0 w 1768078"/>
              <a:gd name="connsiteY4" fmla="*/ 0 h 162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078" h="1625600">
                <a:moveTo>
                  <a:pt x="0" y="0"/>
                </a:moveTo>
                <a:lnTo>
                  <a:pt x="1768078" y="0"/>
                </a:lnTo>
                <a:lnTo>
                  <a:pt x="1768078" y="1625600"/>
                </a:lnTo>
                <a:lnTo>
                  <a:pt x="0" y="162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0904" tIns="120904" rIns="120904" bIns="120904" numCol="1" spcCol="1270" anchor="b" anchorCtr="0">
            <a:noAutofit/>
          </a:bodyPr>
          <a:lstStyle/>
          <a:p>
            <a:pPr marL="0" lvl="0" indent="0"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1600" dirty="0">
                <a:solidFill>
                  <a:srgbClr val="0000C8"/>
                </a:solidFill>
              </a:rPr>
              <a:t>오류 검출 및 테스트</a:t>
            </a:r>
            <a:endParaRPr lang="ko-KR" altLang="en-US" sz="1600" kern="1200" dirty="0">
              <a:solidFill>
                <a:srgbClr val="0000C8"/>
              </a:solidFill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60AC27DD-650E-4BFE-9CC4-94DA422E9849}"/>
              </a:ext>
            </a:extLst>
          </p:cNvPr>
          <p:cNvGrpSpPr/>
          <p:nvPr/>
        </p:nvGrpSpPr>
        <p:grpSpPr>
          <a:xfrm rot="10800000">
            <a:off x="2017548" y="4392966"/>
            <a:ext cx="360000" cy="523220"/>
            <a:chOff x="5766174" y="2370119"/>
            <a:chExt cx="360000" cy="523220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79E2B7FA-972F-4C97-BEDA-7162F90FDF67}"/>
                </a:ext>
              </a:extLst>
            </p:cNvPr>
            <p:cNvSpPr/>
            <p:nvPr/>
          </p:nvSpPr>
          <p:spPr>
            <a:xfrm>
              <a:off x="5766174" y="2468832"/>
              <a:ext cx="360000" cy="360000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0000C8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ko-KR" alt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4AC1D6D-4D37-4B99-9E50-C42A478EACCB}"/>
                </a:ext>
              </a:extLst>
            </p:cNvPr>
            <p:cNvSpPr txBox="1"/>
            <p:nvPr/>
          </p:nvSpPr>
          <p:spPr>
            <a:xfrm>
              <a:off x="5777371" y="2370119"/>
              <a:ext cx="3462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00C8"/>
                  </a:solidFill>
                </a:rPr>
                <a:t>&gt;</a:t>
              </a:r>
              <a:endParaRPr lang="ko-KR" altLang="en-US" sz="2800" b="1" dirty="0">
                <a:solidFill>
                  <a:srgbClr val="0000C8"/>
                </a:solidFill>
              </a:endParaRPr>
            </a:p>
          </p:txBody>
        </p:sp>
      </p:grp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BE16587B-39A6-4951-9AE1-2FC69DF737C3}"/>
              </a:ext>
            </a:extLst>
          </p:cNvPr>
          <p:cNvCxnSpPr>
            <a:cxnSpLocks/>
          </p:cNvCxnSpPr>
          <p:nvPr/>
        </p:nvCxnSpPr>
        <p:spPr>
          <a:xfrm rot="10800000">
            <a:off x="2196634" y="4798119"/>
            <a:ext cx="0" cy="1367161"/>
          </a:xfrm>
          <a:prstGeom prst="line">
            <a:avLst/>
          </a:prstGeom>
          <a:ln w="38100">
            <a:solidFill>
              <a:srgbClr val="0000C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자유형: 도형 30">
            <a:extLst>
              <a:ext uri="{FF2B5EF4-FFF2-40B4-BE49-F238E27FC236}">
                <a16:creationId xmlns:a16="http://schemas.microsoft.com/office/drawing/2014/main" id="{5D4F4E4E-BE24-439B-848E-6A5573BE9F33}"/>
              </a:ext>
            </a:extLst>
          </p:cNvPr>
          <p:cNvSpPr/>
          <p:nvPr/>
        </p:nvSpPr>
        <p:spPr>
          <a:xfrm>
            <a:off x="4131582" y="5481055"/>
            <a:ext cx="1429496" cy="753594"/>
          </a:xfrm>
          <a:custGeom>
            <a:avLst/>
            <a:gdLst>
              <a:gd name="connsiteX0" fmla="*/ 0 w 1768078"/>
              <a:gd name="connsiteY0" fmla="*/ 0 h 1625600"/>
              <a:gd name="connsiteX1" fmla="*/ 1768078 w 1768078"/>
              <a:gd name="connsiteY1" fmla="*/ 0 h 1625600"/>
              <a:gd name="connsiteX2" fmla="*/ 1768078 w 1768078"/>
              <a:gd name="connsiteY2" fmla="*/ 1625600 h 1625600"/>
              <a:gd name="connsiteX3" fmla="*/ 0 w 1768078"/>
              <a:gd name="connsiteY3" fmla="*/ 1625600 h 1625600"/>
              <a:gd name="connsiteX4" fmla="*/ 0 w 1768078"/>
              <a:gd name="connsiteY4" fmla="*/ 0 h 162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078" h="1625600">
                <a:moveTo>
                  <a:pt x="0" y="0"/>
                </a:moveTo>
                <a:lnTo>
                  <a:pt x="1768078" y="0"/>
                </a:lnTo>
                <a:lnTo>
                  <a:pt x="1768078" y="1625600"/>
                </a:lnTo>
                <a:lnTo>
                  <a:pt x="0" y="162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0904" tIns="120904" rIns="120904" bIns="120904" numCol="1" spcCol="1270" anchor="b" anchorCtr="0">
            <a:noAutofit/>
          </a:bodyPr>
          <a:lstStyle/>
          <a:p>
            <a:pPr marL="0" lvl="0" indent="0"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1600" dirty="0">
                <a:solidFill>
                  <a:srgbClr val="0000C8"/>
                </a:solidFill>
              </a:rPr>
              <a:t>개찰구 외형 </a:t>
            </a:r>
            <a:r>
              <a:rPr lang="en-US" altLang="ko-KR" sz="1600" dirty="0">
                <a:solidFill>
                  <a:srgbClr val="0000C8"/>
                </a:solidFill>
              </a:rPr>
              <a:t>3D </a:t>
            </a:r>
            <a:r>
              <a:rPr lang="ko-KR" altLang="en-US" sz="1600" dirty="0">
                <a:solidFill>
                  <a:srgbClr val="0000C8"/>
                </a:solidFill>
              </a:rPr>
              <a:t>모델링</a:t>
            </a:r>
            <a:endParaRPr lang="ko-KR" altLang="en-US" sz="1600" kern="1200" dirty="0">
              <a:solidFill>
                <a:srgbClr val="0000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85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14" grpId="0"/>
      <p:bldP spid="20" grpId="0"/>
      <p:bldP spid="26" grpId="0"/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C812CD49-EA80-4E9E-81B9-50E7BA1D6D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10" r="8227"/>
          <a:stretch/>
        </p:blipFill>
        <p:spPr>
          <a:xfrm rot="5400000">
            <a:off x="793639" y="1432219"/>
            <a:ext cx="3743890" cy="363893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D599383-0066-4C57-A8C1-61BF4FF60F97}"/>
              </a:ext>
            </a:extLst>
          </p:cNvPr>
          <p:cNvSpPr txBox="1"/>
          <p:nvPr/>
        </p:nvSpPr>
        <p:spPr>
          <a:xfrm>
            <a:off x="1783772" y="5293591"/>
            <a:ext cx="1763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수신부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개찰구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E4DE6D-B80F-4DC0-9165-CED81A3E7641}"/>
              </a:ext>
            </a:extLst>
          </p:cNvPr>
          <p:cNvSpPr txBox="1"/>
          <p:nvPr/>
        </p:nvSpPr>
        <p:spPr>
          <a:xfrm>
            <a:off x="5484362" y="5293591"/>
            <a:ext cx="1988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송신부</a:t>
            </a:r>
            <a:r>
              <a:rPr lang="ko-KR" altLang="en-US" dirty="0"/>
              <a:t> </a:t>
            </a:r>
            <a:r>
              <a:rPr lang="en-US" altLang="ko-KR" dirty="0"/>
              <a:t>(RFID Card)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8FF1A19-F8D9-4BB8-A649-48257EE17C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5383" y="1887617"/>
            <a:ext cx="3651012" cy="2738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432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화살표: U자형 31">
            <a:extLst>
              <a:ext uri="{FF2B5EF4-FFF2-40B4-BE49-F238E27FC236}">
                <a16:creationId xmlns:a16="http://schemas.microsoft.com/office/drawing/2014/main" id="{E4A2E58D-406A-45ED-9C55-94A705D12D9F}"/>
              </a:ext>
            </a:extLst>
          </p:cNvPr>
          <p:cNvSpPr/>
          <p:nvPr/>
        </p:nvSpPr>
        <p:spPr>
          <a:xfrm rot="5400000">
            <a:off x="3700939" y="352276"/>
            <a:ext cx="1742121" cy="7325314"/>
          </a:xfrm>
          <a:prstGeom prst="uturnArrow">
            <a:avLst>
              <a:gd name="adj1" fmla="val 11110"/>
              <a:gd name="adj2" fmla="val 12435"/>
              <a:gd name="adj3" fmla="val 16968"/>
              <a:gd name="adj4" fmla="val 43750"/>
              <a:gd name="adj5" fmla="val 96318"/>
            </a:avLst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48E35A6E-0640-4E34-88CC-68A9C068FF95}"/>
              </a:ext>
            </a:extLst>
          </p:cNvPr>
          <p:cNvSpPr/>
          <p:nvPr/>
        </p:nvSpPr>
        <p:spPr>
          <a:xfrm>
            <a:off x="3872128" y="1693008"/>
            <a:ext cx="1720664" cy="574628"/>
          </a:xfrm>
          <a:custGeom>
            <a:avLst/>
            <a:gdLst>
              <a:gd name="connsiteX0" fmla="*/ 0 w 1768078"/>
              <a:gd name="connsiteY0" fmla="*/ 0 h 1625600"/>
              <a:gd name="connsiteX1" fmla="*/ 1768078 w 1768078"/>
              <a:gd name="connsiteY1" fmla="*/ 0 h 1625600"/>
              <a:gd name="connsiteX2" fmla="*/ 1768078 w 1768078"/>
              <a:gd name="connsiteY2" fmla="*/ 1625600 h 1625600"/>
              <a:gd name="connsiteX3" fmla="*/ 0 w 1768078"/>
              <a:gd name="connsiteY3" fmla="*/ 1625600 h 1625600"/>
              <a:gd name="connsiteX4" fmla="*/ 0 w 1768078"/>
              <a:gd name="connsiteY4" fmla="*/ 0 h 162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078" h="1625600">
                <a:moveTo>
                  <a:pt x="0" y="0"/>
                </a:moveTo>
                <a:lnTo>
                  <a:pt x="1768078" y="0"/>
                </a:lnTo>
                <a:lnTo>
                  <a:pt x="1768078" y="1625600"/>
                </a:lnTo>
                <a:lnTo>
                  <a:pt x="0" y="162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0904" tIns="120904" rIns="120904" bIns="120904" numCol="1" spcCol="1270" anchor="t" anchorCtr="0">
            <a:noAutofit/>
          </a:bodyPr>
          <a:lstStyle/>
          <a:p>
            <a:pPr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600" dirty="0">
                <a:solidFill>
                  <a:schemeClr val="tx1"/>
                </a:solidFill>
                <a:latin typeface="+mn-ea"/>
              </a:rPr>
              <a:t>EC DB</a:t>
            </a:r>
            <a:r>
              <a:rPr lang="ko-KR" altLang="en-US" sz="1600" dirty="0">
                <a:solidFill>
                  <a:schemeClr val="tx1"/>
                </a:solidFill>
                <a:latin typeface="+mn-ea"/>
              </a:rPr>
              <a:t>와 연동</a:t>
            </a: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92D97AD7-0868-42D3-B18A-4C889D1EA0BF}"/>
              </a:ext>
            </a:extLst>
          </p:cNvPr>
          <p:cNvSpPr/>
          <p:nvPr/>
        </p:nvSpPr>
        <p:spPr>
          <a:xfrm>
            <a:off x="5855891" y="1681820"/>
            <a:ext cx="1997626" cy="1098467"/>
          </a:xfrm>
          <a:custGeom>
            <a:avLst/>
            <a:gdLst>
              <a:gd name="connsiteX0" fmla="*/ 0 w 1768078"/>
              <a:gd name="connsiteY0" fmla="*/ 0 h 1625600"/>
              <a:gd name="connsiteX1" fmla="*/ 1768078 w 1768078"/>
              <a:gd name="connsiteY1" fmla="*/ 0 h 1625600"/>
              <a:gd name="connsiteX2" fmla="*/ 1768078 w 1768078"/>
              <a:gd name="connsiteY2" fmla="*/ 1625600 h 1625600"/>
              <a:gd name="connsiteX3" fmla="*/ 0 w 1768078"/>
              <a:gd name="connsiteY3" fmla="*/ 1625600 h 1625600"/>
              <a:gd name="connsiteX4" fmla="*/ 0 w 1768078"/>
              <a:gd name="connsiteY4" fmla="*/ 0 h 162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078" h="1625600">
                <a:moveTo>
                  <a:pt x="0" y="0"/>
                </a:moveTo>
                <a:lnTo>
                  <a:pt x="1768078" y="0"/>
                </a:lnTo>
                <a:lnTo>
                  <a:pt x="1768078" y="1625600"/>
                </a:lnTo>
                <a:lnTo>
                  <a:pt x="0" y="162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0904" tIns="120904" rIns="120904" bIns="120904" numCol="1" spcCol="1270" anchor="b" anchorCtr="0">
            <a:noAutofit/>
          </a:bodyPr>
          <a:lstStyle/>
          <a:p>
            <a:pPr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dirty="0">
                <a:solidFill>
                  <a:schemeClr val="tx1"/>
                </a:solidFill>
              </a:rPr>
              <a:t>로그인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>
                <a:solidFill>
                  <a:schemeClr val="tx1"/>
                </a:solidFill>
              </a:rPr>
              <a:t>회원가입</a:t>
            </a:r>
            <a:r>
              <a:rPr lang="en-US" altLang="ko-KR" sz="1600" dirty="0">
                <a:solidFill>
                  <a:schemeClr val="tx1"/>
                </a:solidFill>
              </a:rPr>
              <a:t>,</a:t>
            </a:r>
          </a:p>
          <a:p>
            <a:pPr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dirty="0">
                <a:solidFill>
                  <a:schemeClr val="tx1"/>
                </a:solidFill>
              </a:rPr>
              <a:t>요금 조회 등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dirty="0">
                <a:solidFill>
                  <a:schemeClr val="tx1"/>
                </a:solidFill>
              </a:rPr>
              <a:t>필요 기능 개발</a:t>
            </a:r>
            <a:endParaRPr lang="en-US" altLang="ko-KR" sz="1600" dirty="0">
              <a:solidFill>
                <a:schemeClr val="tx1"/>
              </a:solidFill>
            </a:endParaRP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2A7C0FAE-153B-43A8-A3A6-D344F27FD3CF}"/>
              </a:ext>
            </a:extLst>
          </p:cNvPr>
          <p:cNvGrpSpPr/>
          <p:nvPr/>
        </p:nvGrpSpPr>
        <p:grpSpPr>
          <a:xfrm rot="10800000">
            <a:off x="5459432" y="4392966"/>
            <a:ext cx="360000" cy="523220"/>
            <a:chOff x="5766174" y="2370119"/>
            <a:chExt cx="360000" cy="52322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5078E695-53D3-43EF-8E42-E23807BE44B8}"/>
                </a:ext>
              </a:extLst>
            </p:cNvPr>
            <p:cNvSpPr/>
            <p:nvPr/>
          </p:nvSpPr>
          <p:spPr>
            <a:xfrm>
              <a:off x="5766174" y="2468832"/>
              <a:ext cx="360000" cy="360000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0000C8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ko-KR" alt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6121A35-5335-41FF-94E9-3B30BADF3094}"/>
                </a:ext>
              </a:extLst>
            </p:cNvPr>
            <p:cNvSpPr txBox="1"/>
            <p:nvPr/>
          </p:nvSpPr>
          <p:spPr>
            <a:xfrm>
              <a:off x="5777371" y="2370119"/>
              <a:ext cx="3462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00C8"/>
                  </a:solidFill>
                </a:rPr>
                <a:t>&gt;</a:t>
              </a:r>
              <a:endParaRPr lang="ko-KR" altLang="en-US" sz="2800" b="1" dirty="0">
                <a:solidFill>
                  <a:srgbClr val="0000C8"/>
                </a:solidFill>
              </a:endParaRPr>
            </a:p>
          </p:txBody>
        </p:sp>
      </p:grp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E92CC9C9-0EC6-468E-AF06-3DC0D3B80993}"/>
              </a:ext>
            </a:extLst>
          </p:cNvPr>
          <p:cNvSpPr/>
          <p:nvPr/>
        </p:nvSpPr>
        <p:spPr>
          <a:xfrm>
            <a:off x="1902455" y="1693008"/>
            <a:ext cx="1720680" cy="502722"/>
          </a:xfrm>
          <a:custGeom>
            <a:avLst/>
            <a:gdLst>
              <a:gd name="connsiteX0" fmla="*/ 0 w 1768078"/>
              <a:gd name="connsiteY0" fmla="*/ 0 h 1625600"/>
              <a:gd name="connsiteX1" fmla="*/ 1768078 w 1768078"/>
              <a:gd name="connsiteY1" fmla="*/ 0 h 1625600"/>
              <a:gd name="connsiteX2" fmla="*/ 1768078 w 1768078"/>
              <a:gd name="connsiteY2" fmla="*/ 1625600 h 1625600"/>
              <a:gd name="connsiteX3" fmla="*/ 0 w 1768078"/>
              <a:gd name="connsiteY3" fmla="*/ 1625600 h 1625600"/>
              <a:gd name="connsiteX4" fmla="*/ 0 w 1768078"/>
              <a:gd name="connsiteY4" fmla="*/ 0 h 162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078" h="1625600">
                <a:moveTo>
                  <a:pt x="0" y="0"/>
                </a:moveTo>
                <a:lnTo>
                  <a:pt x="1768078" y="0"/>
                </a:lnTo>
                <a:lnTo>
                  <a:pt x="1768078" y="1625600"/>
                </a:lnTo>
                <a:lnTo>
                  <a:pt x="0" y="162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0904" tIns="120904" rIns="120904" bIns="120904" numCol="1" spcCol="1270" anchor="b" anchorCtr="0">
            <a:noAutofit/>
          </a:bodyPr>
          <a:lstStyle/>
          <a:p>
            <a:pPr marL="0" lvl="0" indent="0"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1600" dirty="0">
                <a:solidFill>
                  <a:schemeClr val="tx1"/>
                </a:solidFill>
                <a:latin typeface="+mn-ea"/>
              </a:rPr>
              <a:t>디자인 구상</a:t>
            </a:r>
            <a:endParaRPr lang="ko-KR" altLang="en-US" sz="1600" kern="12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AEAC87BD-8EA9-4948-84AD-A9DCCBEB0812}"/>
              </a:ext>
            </a:extLst>
          </p:cNvPr>
          <p:cNvCxnSpPr>
            <a:cxnSpLocks/>
          </p:cNvCxnSpPr>
          <p:nvPr/>
        </p:nvCxnSpPr>
        <p:spPr>
          <a:xfrm rot="10800000">
            <a:off x="5638518" y="4798119"/>
            <a:ext cx="0" cy="1367161"/>
          </a:xfrm>
          <a:prstGeom prst="line">
            <a:avLst/>
          </a:prstGeom>
          <a:ln w="38100">
            <a:solidFill>
              <a:srgbClr val="0000C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900B86D7-F6A2-440C-BA2F-FADD6DCCC893}"/>
              </a:ext>
            </a:extLst>
          </p:cNvPr>
          <p:cNvGrpSpPr/>
          <p:nvPr/>
        </p:nvGrpSpPr>
        <p:grpSpPr>
          <a:xfrm>
            <a:off x="5675891" y="2972328"/>
            <a:ext cx="360000" cy="523220"/>
            <a:chOff x="2266365" y="3167389"/>
            <a:chExt cx="360000" cy="523220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84E3451E-D240-47CF-8835-D033B48565F4}"/>
                </a:ext>
              </a:extLst>
            </p:cNvPr>
            <p:cNvSpPr/>
            <p:nvPr/>
          </p:nvSpPr>
          <p:spPr>
            <a:xfrm>
              <a:off x="2266365" y="3249826"/>
              <a:ext cx="360000" cy="360000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ko-KR" altLang="en-US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F124A69-25FF-4504-BEA2-951C5ED25DA5}"/>
                </a:ext>
              </a:extLst>
            </p:cNvPr>
            <p:cNvSpPr txBox="1"/>
            <p:nvPr/>
          </p:nvSpPr>
          <p:spPr>
            <a:xfrm>
              <a:off x="2273251" y="3167389"/>
              <a:ext cx="3462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&gt;</a:t>
              </a:r>
              <a:endParaRPr lang="ko-KR" altLang="en-US" sz="2800" b="1" dirty="0"/>
            </a:p>
          </p:txBody>
        </p:sp>
      </p:grp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1E878269-24BE-4F62-8EAA-BE10A4794DD7}"/>
              </a:ext>
            </a:extLst>
          </p:cNvPr>
          <p:cNvCxnSpPr>
            <a:cxnSpLocks/>
          </p:cNvCxnSpPr>
          <p:nvPr/>
        </p:nvCxnSpPr>
        <p:spPr>
          <a:xfrm>
            <a:off x="5855891" y="1687604"/>
            <a:ext cx="0" cy="136716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자유형: 도형 47">
            <a:extLst>
              <a:ext uri="{FF2B5EF4-FFF2-40B4-BE49-F238E27FC236}">
                <a16:creationId xmlns:a16="http://schemas.microsoft.com/office/drawing/2014/main" id="{3FFB56EB-4AD3-49AC-AC91-1CE06E33CADE}"/>
              </a:ext>
            </a:extLst>
          </p:cNvPr>
          <p:cNvSpPr/>
          <p:nvPr/>
        </p:nvSpPr>
        <p:spPr>
          <a:xfrm>
            <a:off x="5635119" y="5607566"/>
            <a:ext cx="1826473" cy="551931"/>
          </a:xfrm>
          <a:custGeom>
            <a:avLst/>
            <a:gdLst>
              <a:gd name="connsiteX0" fmla="*/ 0 w 1768078"/>
              <a:gd name="connsiteY0" fmla="*/ 0 h 1625600"/>
              <a:gd name="connsiteX1" fmla="*/ 1768078 w 1768078"/>
              <a:gd name="connsiteY1" fmla="*/ 0 h 1625600"/>
              <a:gd name="connsiteX2" fmla="*/ 1768078 w 1768078"/>
              <a:gd name="connsiteY2" fmla="*/ 1625600 h 1625600"/>
              <a:gd name="connsiteX3" fmla="*/ 0 w 1768078"/>
              <a:gd name="connsiteY3" fmla="*/ 1625600 h 1625600"/>
              <a:gd name="connsiteX4" fmla="*/ 0 w 1768078"/>
              <a:gd name="connsiteY4" fmla="*/ 0 h 162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078" h="1625600">
                <a:moveTo>
                  <a:pt x="0" y="0"/>
                </a:moveTo>
                <a:lnTo>
                  <a:pt x="1768078" y="0"/>
                </a:lnTo>
                <a:lnTo>
                  <a:pt x="1768078" y="1625600"/>
                </a:lnTo>
                <a:lnTo>
                  <a:pt x="0" y="162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0904" tIns="120904" rIns="120904" bIns="120904" numCol="1" spcCol="1270" anchor="b" anchorCtr="0">
            <a:noAutofit/>
          </a:bodyPr>
          <a:lstStyle/>
          <a:p>
            <a:pPr marL="0" lvl="0" indent="0"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1600" dirty="0">
                <a:solidFill>
                  <a:srgbClr val="0000C8"/>
                </a:solidFill>
              </a:rPr>
              <a:t>로그인 세션 유지</a:t>
            </a:r>
            <a:endParaRPr lang="ko-KR" altLang="en-US" sz="1600" kern="1200" dirty="0">
              <a:solidFill>
                <a:srgbClr val="0000C8"/>
              </a:solidFill>
            </a:endParaRP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E9F6F946-F46B-4182-92CF-CB9351D8D2F9}"/>
              </a:ext>
            </a:extLst>
          </p:cNvPr>
          <p:cNvGrpSpPr/>
          <p:nvPr/>
        </p:nvGrpSpPr>
        <p:grpSpPr>
          <a:xfrm>
            <a:off x="3678197" y="2972328"/>
            <a:ext cx="360000" cy="523220"/>
            <a:chOff x="2266365" y="3167389"/>
            <a:chExt cx="360000" cy="523220"/>
          </a:xfrm>
        </p:grpSpPr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29F80E89-C8D9-4D7F-989A-9D12151F4552}"/>
                </a:ext>
              </a:extLst>
            </p:cNvPr>
            <p:cNvSpPr/>
            <p:nvPr/>
          </p:nvSpPr>
          <p:spPr>
            <a:xfrm>
              <a:off x="2266365" y="3249826"/>
              <a:ext cx="360000" cy="360000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ko-KR" altLang="en-US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C2128E08-3C25-4954-9640-84BB1375BBA2}"/>
                </a:ext>
              </a:extLst>
            </p:cNvPr>
            <p:cNvSpPr txBox="1"/>
            <p:nvPr/>
          </p:nvSpPr>
          <p:spPr>
            <a:xfrm>
              <a:off x="2273251" y="3167389"/>
              <a:ext cx="3462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&gt;</a:t>
              </a:r>
              <a:endParaRPr lang="ko-KR" altLang="en-US" sz="2800" b="1" dirty="0"/>
            </a:p>
          </p:txBody>
        </p:sp>
      </p:grp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A806F334-11FA-4FDD-B576-5DA2C2ADDE66}"/>
              </a:ext>
            </a:extLst>
          </p:cNvPr>
          <p:cNvCxnSpPr>
            <a:cxnSpLocks/>
          </p:cNvCxnSpPr>
          <p:nvPr/>
        </p:nvCxnSpPr>
        <p:spPr>
          <a:xfrm>
            <a:off x="3858197" y="1687604"/>
            <a:ext cx="0" cy="136716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864A4D8D-2815-4060-9B9F-8BE1E96C14E7}"/>
              </a:ext>
            </a:extLst>
          </p:cNvPr>
          <p:cNvGrpSpPr/>
          <p:nvPr/>
        </p:nvGrpSpPr>
        <p:grpSpPr>
          <a:xfrm>
            <a:off x="1722455" y="2972328"/>
            <a:ext cx="360000" cy="523220"/>
            <a:chOff x="2266365" y="3167389"/>
            <a:chExt cx="360000" cy="523220"/>
          </a:xfrm>
        </p:grpSpPr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48183C4E-2B07-4406-B4A3-EB2170A348B7}"/>
                </a:ext>
              </a:extLst>
            </p:cNvPr>
            <p:cNvSpPr/>
            <p:nvPr/>
          </p:nvSpPr>
          <p:spPr>
            <a:xfrm>
              <a:off x="2266365" y="3249826"/>
              <a:ext cx="360000" cy="360000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ko-KR" altLang="en-US" dirty="0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EF53BC4-6314-4873-B3A1-4CFD3A29FAD6}"/>
                </a:ext>
              </a:extLst>
            </p:cNvPr>
            <p:cNvSpPr txBox="1"/>
            <p:nvPr/>
          </p:nvSpPr>
          <p:spPr>
            <a:xfrm>
              <a:off x="2273251" y="3167389"/>
              <a:ext cx="3462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&gt;</a:t>
              </a:r>
              <a:endParaRPr lang="ko-KR" altLang="en-US" sz="2800" b="1" dirty="0"/>
            </a:p>
          </p:txBody>
        </p:sp>
      </p:grp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F3FBCC15-87CA-44F7-B298-1DA156622FAD}"/>
              </a:ext>
            </a:extLst>
          </p:cNvPr>
          <p:cNvCxnSpPr>
            <a:cxnSpLocks/>
          </p:cNvCxnSpPr>
          <p:nvPr/>
        </p:nvCxnSpPr>
        <p:spPr>
          <a:xfrm>
            <a:off x="1902455" y="1687604"/>
            <a:ext cx="0" cy="136716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제목 1">
            <a:extLst>
              <a:ext uri="{FF2B5EF4-FFF2-40B4-BE49-F238E27FC236}">
                <a16:creationId xmlns:a16="http://schemas.microsoft.com/office/drawing/2014/main" id="{924FE81C-6F28-48C4-B224-833B76524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318727"/>
            <a:ext cx="7886700" cy="935656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</a:t>
            </a:r>
            <a:endParaRPr lang="ko-KR" altLang="en-US" dirty="0"/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341BA736-466B-488E-A996-C339981EE2D6}"/>
              </a:ext>
            </a:extLst>
          </p:cNvPr>
          <p:cNvGrpSpPr/>
          <p:nvPr/>
        </p:nvGrpSpPr>
        <p:grpSpPr>
          <a:xfrm rot="10800000">
            <a:off x="2532740" y="4405402"/>
            <a:ext cx="360000" cy="523220"/>
            <a:chOff x="5766174" y="2370119"/>
            <a:chExt cx="360000" cy="523220"/>
          </a:xfrm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54695940-464F-4D42-9730-C64D1F828C6B}"/>
                </a:ext>
              </a:extLst>
            </p:cNvPr>
            <p:cNvSpPr/>
            <p:nvPr/>
          </p:nvSpPr>
          <p:spPr>
            <a:xfrm>
              <a:off x="5766174" y="2468832"/>
              <a:ext cx="360000" cy="360000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0000C8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ko-KR" altLang="en-US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0D00BD8-F133-45BC-B3AB-B802148F7977}"/>
                </a:ext>
              </a:extLst>
            </p:cNvPr>
            <p:cNvSpPr txBox="1"/>
            <p:nvPr/>
          </p:nvSpPr>
          <p:spPr>
            <a:xfrm>
              <a:off x="5777371" y="2370119"/>
              <a:ext cx="3462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00C8"/>
                  </a:solidFill>
                </a:rPr>
                <a:t>&gt;</a:t>
              </a:r>
              <a:endParaRPr lang="ko-KR" altLang="en-US" sz="2800" b="1" dirty="0">
                <a:solidFill>
                  <a:srgbClr val="0000C8"/>
                </a:solidFill>
              </a:endParaRPr>
            </a:p>
          </p:txBody>
        </p:sp>
      </p:grp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A9B2CA24-CE42-4D1E-AF0A-DFEB0D5F1337}"/>
              </a:ext>
            </a:extLst>
          </p:cNvPr>
          <p:cNvCxnSpPr>
            <a:cxnSpLocks/>
          </p:cNvCxnSpPr>
          <p:nvPr/>
        </p:nvCxnSpPr>
        <p:spPr>
          <a:xfrm rot="10800000">
            <a:off x="2711826" y="4810555"/>
            <a:ext cx="0" cy="1367161"/>
          </a:xfrm>
          <a:prstGeom prst="line">
            <a:avLst/>
          </a:prstGeom>
          <a:ln w="38100">
            <a:solidFill>
              <a:srgbClr val="0000C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자유형: 도형 40">
            <a:extLst>
              <a:ext uri="{FF2B5EF4-FFF2-40B4-BE49-F238E27FC236}">
                <a16:creationId xmlns:a16="http://schemas.microsoft.com/office/drawing/2014/main" id="{2357BC97-B97A-4941-A919-5D60292BF587}"/>
              </a:ext>
            </a:extLst>
          </p:cNvPr>
          <p:cNvSpPr/>
          <p:nvPr/>
        </p:nvSpPr>
        <p:spPr>
          <a:xfrm>
            <a:off x="2708427" y="5304254"/>
            <a:ext cx="2460732" cy="867679"/>
          </a:xfrm>
          <a:custGeom>
            <a:avLst/>
            <a:gdLst>
              <a:gd name="connsiteX0" fmla="*/ 0 w 1768078"/>
              <a:gd name="connsiteY0" fmla="*/ 0 h 1625600"/>
              <a:gd name="connsiteX1" fmla="*/ 1768078 w 1768078"/>
              <a:gd name="connsiteY1" fmla="*/ 0 h 1625600"/>
              <a:gd name="connsiteX2" fmla="*/ 1768078 w 1768078"/>
              <a:gd name="connsiteY2" fmla="*/ 1625600 h 1625600"/>
              <a:gd name="connsiteX3" fmla="*/ 0 w 1768078"/>
              <a:gd name="connsiteY3" fmla="*/ 1625600 h 1625600"/>
              <a:gd name="connsiteX4" fmla="*/ 0 w 1768078"/>
              <a:gd name="connsiteY4" fmla="*/ 0 h 162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078" h="1625600">
                <a:moveTo>
                  <a:pt x="0" y="0"/>
                </a:moveTo>
                <a:lnTo>
                  <a:pt x="1768078" y="0"/>
                </a:lnTo>
                <a:lnTo>
                  <a:pt x="1768078" y="1625600"/>
                </a:lnTo>
                <a:lnTo>
                  <a:pt x="0" y="162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0904" tIns="120904" rIns="120904" bIns="120904" numCol="1" spcCol="1270" anchor="b" anchorCtr="0">
            <a:noAutofit/>
          </a:bodyPr>
          <a:lstStyle/>
          <a:p>
            <a:pPr marL="0" lvl="0" indent="0"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600" kern="1200" dirty="0">
                <a:solidFill>
                  <a:srgbClr val="0000C8"/>
                </a:solidFill>
              </a:rPr>
              <a:t>AWS </a:t>
            </a:r>
            <a:r>
              <a:rPr lang="en-US" altLang="ko-KR" sz="1600" dirty="0" err="1">
                <a:solidFill>
                  <a:srgbClr val="0000C8"/>
                </a:solidFill>
              </a:rPr>
              <a:t>Rekognition</a:t>
            </a:r>
            <a:r>
              <a:rPr lang="ko-KR" altLang="en-US" sz="1600" dirty="0">
                <a:solidFill>
                  <a:srgbClr val="0000C8"/>
                </a:solidFill>
              </a:rPr>
              <a:t>을 통해</a:t>
            </a:r>
            <a:endParaRPr lang="en-US" altLang="ko-KR" sz="1600" dirty="0">
              <a:solidFill>
                <a:srgbClr val="0000C8"/>
              </a:solidFill>
            </a:endParaRPr>
          </a:p>
          <a:p>
            <a:pPr marL="0" lvl="0" indent="0"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1600" dirty="0">
                <a:solidFill>
                  <a:srgbClr val="0000C8"/>
                </a:solidFill>
              </a:rPr>
              <a:t>회원가입 시</a:t>
            </a:r>
            <a:r>
              <a:rPr lang="en-US" altLang="ko-KR" sz="1600" dirty="0">
                <a:solidFill>
                  <a:srgbClr val="0000C8"/>
                </a:solidFill>
              </a:rPr>
              <a:t> </a:t>
            </a:r>
            <a:r>
              <a:rPr lang="ko-KR" altLang="en-US" sz="1600" dirty="0">
                <a:solidFill>
                  <a:srgbClr val="0000C8"/>
                </a:solidFill>
              </a:rPr>
              <a:t>얼굴 등록</a:t>
            </a:r>
            <a:endParaRPr lang="ko-KR" altLang="en-US" sz="1600" kern="1200" dirty="0">
              <a:solidFill>
                <a:srgbClr val="0000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05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6" grpId="0"/>
      <p:bldP spid="48" grpId="0"/>
      <p:bldP spid="4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0612B4A-B8F1-424C-8C1C-E8448CCD50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6686" y="1875953"/>
            <a:ext cx="1543424" cy="310609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15F46F8-E08F-4DA8-B6A1-40995F8F55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087" y="1875952"/>
            <a:ext cx="1543427" cy="310609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B902BEF-F015-42F6-A059-A678334F88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887" y="1875952"/>
            <a:ext cx="1543427" cy="310609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0AF733C-6616-441E-AC21-4E73137703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3487" y="1875956"/>
            <a:ext cx="1543425" cy="310609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D5A51A03-A752-476F-BE94-4365BAE667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0287" y="1875952"/>
            <a:ext cx="1543426" cy="3106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687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화살표: U자형 31">
            <a:extLst>
              <a:ext uri="{FF2B5EF4-FFF2-40B4-BE49-F238E27FC236}">
                <a16:creationId xmlns:a16="http://schemas.microsoft.com/office/drawing/2014/main" id="{E4A2E58D-406A-45ED-9C55-94A705D12D9F}"/>
              </a:ext>
            </a:extLst>
          </p:cNvPr>
          <p:cNvSpPr/>
          <p:nvPr/>
        </p:nvSpPr>
        <p:spPr>
          <a:xfrm rot="5400000">
            <a:off x="3700939" y="352276"/>
            <a:ext cx="1742121" cy="7325314"/>
          </a:xfrm>
          <a:prstGeom prst="uturnArrow">
            <a:avLst>
              <a:gd name="adj1" fmla="val 11110"/>
              <a:gd name="adj2" fmla="val 12435"/>
              <a:gd name="adj3" fmla="val 16968"/>
              <a:gd name="adj4" fmla="val 43750"/>
              <a:gd name="adj5" fmla="val 96318"/>
            </a:avLst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48E35A6E-0640-4E34-88CC-68A9C068FF95}"/>
              </a:ext>
            </a:extLst>
          </p:cNvPr>
          <p:cNvSpPr/>
          <p:nvPr/>
        </p:nvSpPr>
        <p:spPr>
          <a:xfrm>
            <a:off x="5099168" y="1693353"/>
            <a:ext cx="1719550" cy="862981"/>
          </a:xfrm>
          <a:custGeom>
            <a:avLst/>
            <a:gdLst>
              <a:gd name="connsiteX0" fmla="*/ 0 w 1768078"/>
              <a:gd name="connsiteY0" fmla="*/ 0 h 1625600"/>
              <a:gd name="connsiteX1" fmla="*/ 1768078 w 1768078"/>
              <a:gd name="connsiteY1" fmla="*/ 0 h 1625600"/>
              <a:gd name="connsiteX2" fmla="*/ 1768078 w 1768078"/>
              <a:gd name="connsiteY2" fmla="*/ 1625600 h 1625600"/>
              <a:gd name="connsiteX3" fmla="*/ 0 w 1768078"/>
              <a:gd name="connsiteY3" fmla="*/ 1625600 h 1625600"/>
              <a:gd name="connsiteX4" fmla="*/ 0 w 1768078"/>
              <a:gd name="connsiteY4" fmla="*/ 0 h 162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078" h="1625600">
                <a:moveTo>
                  <a:pt x="0" y="0"/>
                </a:moveTo>
                <a:lnTo>
                  <a:pt x="1768078" y="0"/>
                </a:lnTo>
                <a:lnTo>
                  <a:pt x="1768078" y="1625600"/>
                </a:lnTo>
                <a:lnTo>
                  <a:pt x="0" y="162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0904" tIns="120904" rIns="120904" bIns="120904" numCol="1" spcCol="1270" anchor="t" anchorCtr="0">
            <a:noAutofit/>
          </a:bodyPr>
          <a:lstStyle/>
          <a:p>
            <a:pPr lvl="0"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dirty="0"/>
              <a:t>부정승차자</a:t>
            </a:r>
            <a:endParaRPr lang="en-US" altLang="ko-KR" sz="1600" dirty="0"/>
          </a:p>
          <a:p>
            <a:pPr lvl="0"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dirty="0"/>
              <a:t>발생 역 조회</a:t>
            </a:r>
            <a:endParaRPr lang="en-US" altLang="ko-KR" sz="1600" dirty="0"/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92D97AD7-0868-42D3-B18A-4C889D1EA0BF}"/>
              </a:ext>
            </a:extLst>
          </p:cNvPr>
          <p:cNvSpPr/>
          <p:nvPr/>
        </p:nvSpPr>
        <p:spPr>
          <a:xfrm>
            <a:off x="5946587" y="5665385"/>
            <a:ext cx="1733033" cy="523222"/>
          </a:xfrm>
          <a:custGeom>
            <a:avLst/>
            <a:gdLst>
              <a:gd name="connsiteX0" fmla="*/ 0 w 1768078"/>
              <a:gd name="connsiteY0" fmla="*/ 0 h 1625600"/>
              <a:gd name="connsiteX1" fmla="*/ 1768078 w 1768078"/>
              <a:gd name="connsiteY1" fmla="*/ 0 h 1625600"/>
              <a:gd name="connsiteX2" fmla="*/ 1768078 w 1768078"/>
              <a:gd name="connsiteY2" fmla="*/ 1625600 h 1625600"/>
              <a:gd name="connsiteX3" fmla="*/ 0 w 1768078"/>
              <a:gd name="connsiteY3" fmla="*/ 1625600 h 1625600"/>
              <a:gd name="connsiteX4" fmla="*/ 0 w 1768078"/>
              <a:gd name="connsiteY4" fmla="*/ 0 h 162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078" h="1625600">
                <a:moveTo>
                  <a:pt x="0" y="0"/>
                </a:moveTo>
                <a:lnTo>
                  <a:pt x="1768078" y="0"/>
                </a:lnTo>
                <a:lnTo>
                  <a:pt x="1768078" y="1625600"/>
                </a:lnTo>
                <a:lnTo>
                  <a:pt x="0" y="162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0904" tIns="120904" rIns="120904" bIns="120904" numCol="1" spcCol="1270" anchor="b" anchorCtr="0">
            <a:noAutofit/>
          </a:bodyPr>
          <a:lstStyle/>
          <a:p>
            <a:pPr lvl="0"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dirty="0"/>
              <a:t>부정승차자 추적</a:t>
            </a:r>
            <a:endParaRPr lang="en-US" altLang="ko-KR" sz="1600" dirty="0"/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E92CC9C9-0EC6-468E-AF06-3DC0D3B80993}"/>
              </a:ext>
            </a:extLst>
          </p:cNvPr>
          <p:cNvSpPr/>
          <p:nvPr/>
        </p:nvSpPr>
        <p:spPr>
          <a:xfrm>
            <a:off x="2704891" y="1693083"/>
            <a:ext cx="1507896" cy="862981"/>
          </a:xfrm>
          <a:custGeom>
            <a:avLst/>
            <a:gdLst>
              <a:gd name="connsiteX0" fmla="*/ 0 w 1768078"/>
              <a:gd name="connsiteY0" fmla="*/ 0 h 1625600"/>
              <a:gd name="connsiteX1" fmla="*/ 1768078 w 1768078"/>
              <a:gd name="connsiteY1" fmla="*/ 0 h 1625600"/>
              <a:gd name="connsiteX2" fmla="*/ 1768078 w 1768078"/>
              <a:gd name="connsiteY2" fmla="*/ 1625600 h 1625600"/>
              <a:gd name="connsiteX3" fmla="*/ 0 w 1768078"/>
              <a:gd name="connsiteY3" fmla="*/ 1625600 h 1625600"/>
              <a:gd name="connsiteX4" fmla="*/ 0 w 1768078"/>
              <a:gd name="connsiteY4" fmla="*/ 0 h 162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078" h="1625600">
                <a:moveTo>
                  <a:pt x="0" y="0"/>
                </a:moveTo>
                <a:lnTo>
                  <a:pt x="1768078" y="0"/>
                </a:lnTo>
                <a:lnTo>
                  <a:pt x="1768078" y="1625600"/>
                </a:lnTo>
                <a:lnTo>
                  <a:pt x="0" y="162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0904" tIns="120904" rIns="120904" bIns="120904" numCol="1" spcCol="1270" anchor="b" anchorCtr="0">
            <a:noAutofit/>
          </a:bodyPr>
          <a:lstStyle/>
          <a:p>
            <a:pPr lvl="0"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dirty="0"/>
              <a:t>부정승차자</a:t>
            </a:r>
            <a:endParaRPr lang="en-US" altLang="ko-KR" sz="1600" dirty="0"/>
          </a:p>
          <a:p>
            <a:pPr lvl="0"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dirty="0"/>
              <a:t>목록 조회</a:t>
            </a:r>
            <a:endParaRPr lang="en-US" altLang="ko-KR" sz="1600" dirty="0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900B86D7-F6A2-440C-BA2F-FADD6DCCC893}"/>
              </a:ext>
            </a:extLst>
          </p:cNvPr>
          <p:cNvGrpSpPr/>
          <p:nvPr/>
        </p:nvGrpSpPr>
        <p:grpSpPr>
          <a:xfrm rot="10800000">
            <a:off x="5766588" y="4398027"/>
            <a:ext cx="360000" cy="523220"/>
            <a:chOff x="2266365" y="3167389"/>
            <a:chExt cx="360000" cy="523220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84E3451E-D240-47CF-8835-D033B48565F4}"/>
                </a:ext>
              </a:extLst>
            </p:cNvPr>
            <p:cNvSpPr/>
            <p:nvPr/>
          </p:nvSpPr>
          <p:spPr>
            <a:xfrm>
              <a:off x="2266365" y="3249826"/>
              <a:ext cx="360000" cy="360000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ko-KR" altLang="en-US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F124A69-25FF-4504-BEA2-951C5ED25DA5}"/>
                </a:ext>
              </a:extLst>
            </p:cNvPr>
            <p:cNvSpPr txBox="1"/>
            <p:nvPr/>
          </p:nvSpPr>
          <p:spPr>
            <a:xfrm>
              <a:off x="2273251" y="3167389"/>
              <a:ext cx="3462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&gt;</a:t>
              </a:r>
              <a:endParaRPr lang="ko-KR" altLang="en-US" sz="2800" b="1" dirty="0"/>
            </a:p>
          </p:txBody>
        </p:sp>
      </p:grp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1E878269-24BE-4F62-8EAA-BE10A4794DD7}"/>
              </a:ext>
            </a:extLst>
          </p:cNvPr>
          <p:cNvCxnSpPr>
            <a:cxnSpLocks/>
          </p:cNvCxnSpPr>
          <p:nvPr/>
        </p:nvCxnSpPr>
        <p:spPr>
          <a:xfrm>
            <a:off x="5946587" y="4821446"/>
            <a:ext cx="0" cy="136716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E9F6F946-F46B-4182-92CF-CB9351D8D2F9}"/>
              </a:ext>
            </a:extLst>
          </p:cNvPr>
          <p:cNvGrpSpPr/>
          <p:nvPr/>
        </p:nvGrpSpPr>
        <p:grpSpPr>
          <a:xfrm>
            <a:off x="4919168" y="2972328"/>
            <a:ext cx="360000" cy="523220"/>
            <a:chOff x="2266365" y="3167389"/>
            <a:chExt cx="360000" cy="523220"/>
          </a:xfrm>
        </p:grpSpPr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29F80E89-C8D9-4D7F-989A-9D12151F4552}"/>
                </a:ext>
              </a:extLst>
            </p:cNvPr>
            <p:cNvSpPr/>
            <p:nvPr/>
          </p:nvSpPr>
          <p:spPr>
            <a:xfrm>
              <a:off x="2266365" y="3249826"/>
              <a:ext cx="360000" cy="360000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ko-KR" altLang="en-US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C2128E08-3C25-4954-9640-84BB1375BBA2}"/>
                </a:ext>
              </a:extLst>
            </p:cNvPr>
            <p:cNvSpPr txBox="1"/>
            <p:nvPr/>
          </p:nvSpPr>
          <p:spPr>
            <a:xfrm>
              <a:off x="2273251" y="3167389"/>
              <a:ext cx="3462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&gt;</a:t>
              </a:r>
              <a:endParaRPr lang="ko-KR" altLang="en-US" sz="2800" b="1" dirty="0"/>
            </a:p>
          </p:txBody>
        </p:sp>
      </p:grp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A806F334-11FA-4FDD-B576-5DA2C2ADDE66}"/>
              </a:ext>
            </a:extLst>
          </p:cNvPr>
          <p:cNvCxnSpPr>
            <a:cxnSpLocks/>
          </p:cNvCxnSpPr>
          <p:nvPr/>
        </p:nvCxnSpPr>
        <p:spPr>
          <a:xfrm>
            <a:off x="5099168" y="1687604"/>
            <a:ext cx="0" cy="136716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864A4D8D-2815-4060-9B9F-8BE1E96C14E7}"/>
              </a:ext>
            </a:extLst>
          </p:cNvPr>
          <p:cNvGrpSpPr/>
          <p:nvPr/>
        </p:nvGrpSpPr>
        <p:grpSpPr>
          <a:xfrm>
            <a:off x="2524891" y="2972328"/>
            <a:ext cx="360000" cy="523220"/>
            <a:chOff x="2266365" y="3167389"/>
            <a:chExt cx="360000" cy="523220"/>
          </a:xfrm>
        </p:grpSpPr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48183C4E-2B07-4406-B4A3-EB2170A348B7}"/>
                </a:ext>
              </a:extLst>
            </p:cNvPr>
            <p:cNvSpPr/>
            <p:nvPr/>
          </p:nvSpPr>
          <p:spPr>
            <a:xfrm>
              <a:off x="2266365" y="3249826"/>
              <a:ext cx="360000" cy="360000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ko-KR" altLang="en-US" dirty="0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EF53BC4-6314-4873-B3A1-4CFD3A29FAD6}"/>
                </a:ext>
              </a:extLst>
            </p:cNvPr>
            <p:cNvSpPr txBox="1"/>
            <p:nvPr/>
          </p:nvSpPr>
          <p:spPr>
            <a:xfrm>
              <a:off x="2273251" y="3167389"/>
              <a:ext cx="3462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&gt;</a:t>
              </a:r>
              <a:endParaRPr lang="ko-KR" altLang="en-US" sz="2800" b="1" dirty="0"/>
            </a:p>
          </p:txBody>
        </p:sp>
      </p:grp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F3FBCC15-87CA-44F7-B298-1DA156622FAD}"/>
              </a:ext>
            </a:extLst>
          </p:cNvPr>
          <p:cNvCxnSpPr>
            <a:cxnSpLocks/>
          </p:cNvCxnSpPr>
          <p:nvPr/>
        </p:nvCxnSpPr>
        <p:spPr>
          <a:xfrm>
            <a:off x="2704891" y="1687604"/>
            <a:ext cx="0" cy="136716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제목 1">
            <a:extLst>
              <a:ext uri="{FF2B5EF4-FFF2-40B4-BE49-F238E27FC236}">
                <a16:creationId xmlns:a16="http://schemas.microsoft.com/office/drawing/2014/main" id="{924FE81C-6F28-48C4-B224-833B76524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318727"/>
            <a:ext cx="7886700" cy="935656"/>
          </a:xfrm>
        </p:spPr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</a:t>
            </a:r>
            <a:endParaRPr lang="ko-KR" altLang="en-US" dirty="0"/>
          </a:p>
        </p:txBody>
      </p:sp>
      <p:sp>
        <p:nvSpPr>
          <p:cNvPr id="19" name="자유형: 도형 18">
            <a:extLst>
              <a:ext uri="{FF2B5EF4-FFF2-40B4-BE49-F238E27FC236}">
                <a16:creationId xmlns:a16="http://schemas.microsoft.com/office/drawing/2014/main" id="{C606EBA3-3A80-4A18-A6AA-BCA9E2A2A39B}"/>
              </a:ext>
            </a:extLst>
          </p:cNvPr>
          <p:cNvSpPr/>
          <p:nvPr/>
        </p:nvSpPr>
        <p:spPr>
          <a:xfrm>
            <a:off x="2942507" y="5440044"/>
            <a:ext cx="2166014" cy="799864"/>
          </a:xfrm>
          <a:custGeom>
            <a:avLst/>
            <a:gdLst>
              <a:gd name="connsiteX0" fmla="*/ 0 w 1768078"/>
              <a:gd name="connsiteY0" fmla="*/ 0 h 1625600"/>
              <a:gd name="connsiteX1" fmla="*/ 1768078 w 1768078"/>
              <a:gd name="connsiteY1" fmla="*/ 0 h 1625600"/>
              <a:gd name="connsiteX2" fmla="*/ 1768078 w 1768078"/>
              <a:gd name="connsiteY2" fmla="*/ 1625600 h 1625600"/>
              <a:gd name="connsiteX3" fmla="*/ 0 w 1768078"/>
              <a:gd name="connsiteY3" fmla="*/ 1625600 h 1625600"/>
              <a:gd name="connsiteX4" fmla="*/ 0 w 1768078"/>
              <a:gd name="connsiteY4" fmla="*/ 0 h 162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078" h="1625600">
                <a:moveTo>
                  <a:pt x="0" y="0"/>
                </a:moveTo>
                <a:lnTo>
                  <a:pt x="1768078" y="0"/>
                </a:lnTo>
                <a:lnTo>
                  <a:pt x="1768078" y="1625600"/>
                </a:lnTo>
                <a:lnTo>
                  <a:pt x="0" y="162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0904" tIns="120904" rIns="120904" bIns="120904" numCol="1" spcCol="1270" anchor="b" anchorCtr="0">
            <a:noAutofit/>
          </a:bodyPr>
          <a:lstStyle/>
          <a:p>
            <a:pPr marL="0" lvl="0" indent="0" defTabSz="7556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1600" dirty="0">
                <a:solidFill>
                  <a:srgbClr val="0000C8"/>
                </a:solidFill>
              </a:rPr>
              <a:t>부정승차자 추적 시 영상 속도 개선</a:t>
            </a:r>
            <a:endParaRPr lang="ko-KR" altLang="en-US" sz="1600" kern="1200" dirty="0">
              <a:solidFill>
                <a:srgbClr val="0000C8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60BAB79-8BF8-4D36-87FA-932AA64F062E}"/>
              </a:ext>
            </a:extLst>
          </p:cNvPr>
          <p:cNvGrpSpPr/>
          <p:nvPr/>
        </p:nvGrpSpPr>
        <p:grpSpPr>
          <a:xfrm rot="10800000">
            <a:off x="2766819" y="4433279"/>
            <a:ext cx="360000" cy="523220"/>
            <a:chOff x="5766174" y="2370119"/>
            <a:chExt cx="360000" cy="523220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AC538709-3F07-4D9E-8830-C6A5F2152C21}"/>
                </a:ext>
              </a:extLst>
            </p:cNvPr>
            <p:cNvSpPr/>
            <p:nvPr/>
          </p:nvSpPr>
          <p:spPr>
            <a:xfrm>
              <a:off x="5766174" y="2468832"/>
              <a:ext cx="360000" cy="360000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0000C8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ko-KR" alt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A4C5C15-6BD9-4BF3-BD75-A48516360EDF}"/>
                </a:ext>
              </a:extLst>
            </p:cNvPr>
            <p:cNvSpPr txBox="1"/>
            <p:nvPr/>
          </p:nvSpPr>
          <p:spPr>
            <a:xfrm>
              <a:off x="5777371" y="2370119"/>
              <a:ext cx="3462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00C8"/>
                  </a:solidFill>
                </a:rPr>
                <a:t>&gt;</a:t>
              </a:r>
              <a:endParaRPr lang="ko-KR" altLang="en-US" sz="2800" b="1" dirty="0">
                <a:solidFill>
                  <a:srgbClr val="0000C8"/>
                </a:solidFill>
              </a:endParaRPr>
            </a:p>
          </p:txBody>
        </p:sp>
      </p:grp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3A4F9650-95A1-43E3-880A-FDE6BAFBB1A8}"/>
              </a:ext>
            </a:extLst>
          </p:cNvPr>
          <p:cNvCxnSpPr>
            <a:cxnSpLocks/>
          </p:cNvCxnSpPr>
          <p:nvPr/>
        </p:nvCxnSpPr>
        <p:spPr>
          <a:xfrm>
            <a:off x="2946819" y="4875348"/>
            <a:ext cx="0" cy="1367161"/>
          </a:xfrm>
          <a:prstGeom prst="line">
            <a:avLst/>
          </a:prstGeom>
          <a:ln w="38100">
            <a:solidFill>
              <a:srgbClr val="0000C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4703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6" grpId="0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BEEB6217-5503-4F4B-8140-BFF8BE9A53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50" y="885672"/>
            <a:ext cx="4087350" cy="3063343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83768AF6-7A9E-4677-87A7-9AE8B652C9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371" y="777488"/>
            <a:ext cx="4090609" cy="345361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3B2ABE7-6E82-483A-9ADA-247DA5A7DC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897" y="2908985"/>
            <a:ext cx="4080948" cy="3063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660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1045</TotalTime>
  <Words>431</Words>
  <Application>Microsoft Office PowerPoint</Application>
  <PresentationFormat>화면 슬라이드 쇼(4:3)</PresentationFormat>
  <Paragraphs>255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CONTENTS.</vt:lpstr>
      <vt:lpstr>Progress.</vt:lpstr>
      <vt:lpstr>Gate</vt:lpstr>
      <vt:lpstr>PowerPoint 프레젠테이션</vt:lpstr>
      <vt:lpstr>App</vt:lpstr>
      <vt:lpstr>PowerPoint 프레젠테이션</vt:lpstr>
      <vt:lpstr>Web</vt:lpstr>
      <vt:lpstr>PowerPoint 프레젠테이션</vt:lpstr>
      <vt:lpstr>3D Modeling</vt:lpstr>
      <vt:lpstr>2. Plan.</vt:lpstr>
      <vt:lpstr>Gate</vt:lpstr>
      <vt:lpstr>APP</vt:lpstr>
      <vt:lpstr>Web</vt:lpstr>
      <vt:lpstr>3. QnA.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qsxcdwza@gmail.com</dc:creator>
  <cp:lastModifiedBy>qsxcdwza@gmail.com</cp:lastModifiedBy>
  <cp:revision>97</cp:revision>
  <dcterms:created xsi:type="dcterms:W3CDTF">2018-04-14T04:41:09Z</dcterms:created>
  <dcterms:modified xsi:type="dcterms:W3CDTF">2018-05-14T09:32:28Z</dcterms:modified>
</cp:coreProperties>
</file>

<file path=docProps/thumbnail.jpeg>
</file>